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3" r:id="rId1"/>
  </p:sldMasterIdLst>
  <p:sldIdLst>
    <p:sldId id="256" r:id="rId2"/>
    <p:sldId id="257" r:id="rId3"/>
    <p:sldId id="260" r:id="rId4"/>
    <p:sldId id="259" r:id="rId5"/>
    <p:sldId id="261" r:id="rId6"/>
    <p:sldId id="263" r:id="rId7"/>
    <p:sldId id="264" r:id="rId8"/>
    <p:sldId id="265" r:id="rId9"/>
    <p:sldId id="266" r:id="rId10"/>
    <p:sldId id="268" r:id="rId11"/>
    <p:sldId id="269" r:id="rId12"/>
    <p:sldId id="270" r:id="rId13"/>
    <p:sldId id="262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A27B67-625F-4594-890B-E7AF8E156B73}" v="303" dt="2025-09-12T18:32:50.789"/>
    <p1510:client id="{CEB7F99E-B9FC-4DEA-BB9D-DC8567852908}" v="13" dt="2025-09-12T18:37:09.264"/>
    <p1510:client id="{F1433E2B-16F9-4C61-963E-6E765EE58FBF}" v="1659" dt="2025-09-12T22:06:25.5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4" autoAdjust="0"/>
    <p:restoredTop sz="94660"/>
  </p:normalViewPr>
  <p:slideViewPr>
    <p:cSldViewPr snapToGrid="0">
      <p:cViewPr>
        <p:scale>
          <a:sx n="100" d="100"/>
          <a:sy n="100" d="100"/>
        </p:scale>
        <p:origin x="82" y="-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15-Sep-25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94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15-Sep-25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748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8882" y="639193"/>
            <a:ext cx="3571810" cy="3573516"/>
          </a:xfrm>
        </p:spPr>
        <p:txBody>
          <a:bodyPr>
            <a:normAutofit/>
          </a:bodyPr>
          <a:lstStyle/>
          <a:p>
            <a:r>
              <a:rPr lang="en-US" sz="5800" dirty="0">
                <a:ea typeface="+mj-lt"/>
                <a:cs typeface="+mj-lt"/>
              </a:rPr>
              <a:t>Cloud </a:t>
            </a:r>
            <a:r>
              <a:rPr lang="en-US" sz="5800" dirty="0">
                <a:latin typeface="The Serif Hand Black"/>
                <a:ea typeface="+mj-lt"/>
                <a:cs typeface="+mj-lt"/>
              </a:rPr>
              <a:t>Databases</a:t>
            </a:r>
            <a:r>
              <a:rPr lang="en-US" sz="5800" dirty="0">
                <a:ea typeface="+mj-lt"/>
                <a:cs typeface="+mj-lt"/>
              </a:rPr>
              <a:t>: AWS, Google Cloud &amp; Azure</a:t>
            </a:r>
            <a:endParaRPr lang="en-US" sz="5800" dirty="0"/>
          </a:p>
        </p:txBody>
      </p:sp>
      <p:sp>
        <p:nvSpPr>
          <p:cNvPr id="3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FFA400"/>
          </a:solidFill>
          <a:ln w="38100" cap="rnd">
            <a:solidFill>
              <a:srgbClr val="FFA4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logos with text&#10;&#10;AI-generated content may be incorrect.">
            <a:extLst>
              <a:ext uri="{FF2B5EF4-FFF2-40B4-BE49-F238E27FC236}">
                <a16:creationId xmlns:a16="http://schemas.microsoft.com/office/drawing/2014/main" id="{3371359F-8D6B-F742-77CC-B9BD58627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574" y="1352451"/>
            <a:ext cx="7214616" cy="30842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AC2707-700C-FA90-0B2D-A136D9E9CD32}"/>
              </a:ext>
            </a:extLst>
          </p:cNvPr>
          <p:cNvSpPr txBox="1"/>
          <p:nvPr/>
        </p:nvSpPr>
        <p:spPr>
          <a:xfrm>
            <a:off x="7448171" y="4582720"/>
            <a:ext cx="3946288" cy="1569660"/>
          </a:xfrm>
          <a:custGeom>
            <a:avLst/>
            <a:gdLst>
              <a:gd name="connsiteX0" fmla="*/ 0 w 3946288"/>
              <a:gd name="connsiteY0" fmla="*/ 0 h 1569660"/>
              <a:gd name="connsiteX1" fmla="*/ 642681 w 3946288"/>
              <a:gd name="connsiteY1" fmla="*/ 0 h 1569660"/>
              <a:gd name="connsiteX2" fmla="*/ 1166974 w 3946288"/>
              <a:gd name="connsiteY2" fmla="*/ 0 h 1569660"/>
              <a:gd name="connsiteX3" fmla="*/ 1612341 w 3946288"/>
              <a:gd name="connsiteY3" fmla="*/ 0 h 1569660"/>
              <a:gd name="connsiteX4" fmla="*/ 2176096 w 3946288"/>
              <a:gd name="connsiteY4" fmla="*/ 0 h 1569660"/>
              <a:gd name="connsiteX5" fmla="*/ 2739851 w 3946288"/>
              <a:gd name="connsiteY5" fmla="*/ 0 h 1569660"/>
              <a:gd name="connsiteX6" fmla="*/ 3264144 w 3946288"/>
              <a:gd name="connsiteY6" fmla="*/ 0 h 1569660"/>
              <a:gd name="connsiteX7" fmla="*/ 3946288 w 3946288"/>
              <a:gd name="connsiteY7" fmla="*/ 0 h 1569660"/>
              <a:gd name="connsiteX8" fmla="*/ 3946288 w 3946288"/>
              <a:gd name="connsiteY8" fmla="*/ 538917 h 1569660"/>
              <a:gd name="connsiteX9" fmla="*/ 3946288 w 3946288"/>
              <a:gd name="connsiteY9" fmla="*/ 1015047 h 1569660"/>
              <a:gd name="connsiteX10" fmla="*/ 3946288 w 3946288"/>
              <a:gd name="connsiteY10" fmla="*/ 1569660 h 1569660"/>
              <a:gd name="connsiteX11" fmla="*/ 3461458 w 3946288"/>
              <a:gd name="connsiteY11" fmla="*/ 1569660 h 1569660"/>
              <a:gd name="connsiteX12" fmla="*/ 2818777 w 3946288"/>
              <a:gd name="connsiteY12" fmla="*/ 1569660 h 1569660"/>
              <a:gd name="connsiteX13" fmla="*/ 2215559 w 3946288"/>
              <a:gd name="connsiteY13" fmla="*/ 1569660 h 1569660"/>
              <a:gd name="connsiteX14" fmla="*/ 1691266 w 3946288"/>
              <a:gd name="connsiteY14" fmla="*/ 1569660 h 1569660"/>
              <a:gd name="connsiteX15" fmla="*/ 1048585 w 3946288"/>
              <a:gd name="connsiteY15" fmla="*/ 1569660 h 1569660"/>
              <a:gd name="connsiteX16" fmla="*/ 603218 w 3946288"/>
              <a:gd name="connsiteY16" fmla="*/ 1569660 h 1569660"/>
              <a:gd name="connsiteX17" fmla="*/ 0 w 3946288"/>
              <a:gd name="connsiteY17" fmla="*/ 1569660 h 1569660"/>
              <a:gd name="connsiteX18" fmla="*/ 0 w 3946288"/>
              <a:gd name="connsiteY18" fmla="*/ 1093530 h 1569660"/>
              <a:gd name="connsiteX19" fmla="*/ 0 w 3946288"/>
              <a:gd name="connsiteY19" fmla="*/ 570310 h 1569660"/>
              <a:gd name="connsiteX20" fmla="*/ 0 w 3946288"/>
              <a:gd name="connsiteY20" fmla="*/ 0 h 156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946288" h="1569660" extrusionOk="0">
                <a:moveTo>
                  <a:pt x="0" y="0"/>
                </a:moveTo>
                <a:cubicBezTo>
                  <a:pt x="133367" y="-36678"/>
                  <a:pt x="509413" y="25370"/>
                  <a:pt x="642681" y="0"/>
                </a:cubicBezTo>
                <a:cubicBezTo>
                  <a:pt x="775949" y="-25370"/>
                  <a:pt x="980350" y="9274"/>
                  <a:pt x="1166974" y="0"/>
                </a:cubicBezTo>
                <a:cubicBezTo>
                  <a:pt x="1353598" y="-9274"/>
                  <a:pt x="1437437" y="3743"/>
                  <a:pt x="1612341" y="0"/>
                </a:cubicBezTo>
                <a:cubicBezTo>
                  <a:pt x="1787245" y="-3743"/>
                  <a:pt x="1941669" y="21210"/>
                  <a:pt x="2176096" y="0"/>
                </a:cubicBezTo>
                <a:cubicBezTo>
                  <a:pt x="2410523" y="-21210"/>
                  <a:pt x="2572056" y="36617"/>
                  <a:pt x="2739851" y="0"/>
                </a:cubicBezTo>
                <a:cubicBezTo>
                  <a:pt x="2907646" y="-36617"/>
                  <a:pt x="3056776" y="43690"/>
                  <a:pt x="3264144" y="0"/>
                </a:cubicBezTo>
                <a:cubicBezTo>
                  <a:pt x="3471512" y="-43690"/>
                  <a:pt x="3778601" y="34872"/>
                  <a:pt x="3946288" y="0"/>
                </a:cubicBezTo>
                <a:cubicBezTo>
                  <a:pt x="3968572" y="137672"/>
                  <a:pt x="3898239" y="361132"/>
                  <a:pt x="3946288" y="538917"/>
                </a:cubicBezTo>
                <a:cubicBezTo>
                  <a:pt x="3994337" y="716702"/>
                  <a:pt x="3916773" y="784873"/>
                  <a:pt x="3946288" y="1015047"/>
                </a:cubicBezTo>
                <a:cubicBezTo>
                  <a:pt x="3975803" y="1245221"/>
                  <a:pt x="3880888" y="1339727"/>
                  <a:pt x="3946288" y="1569660"/>
                </a:cubicBezTo>
                <a:cubicBezTo>
                  <a:pt x="3838131" y="1618299"/>
                  <a:pt x="3633132" y="1537344"/>
                  <a:pt x="3461458" y="1569660"/>
                </a:cubicBezTo>
                <a:cubicBezTo>
                  <a:pt x="3289784" y="1601976"/>
                  <a:pt x="3026087" y="1503147"/>
                  <a:pt x="2818777" y="1569660"/>
                </a:cubicBezTo>
                <a:cubicBezTo>
                  <a:pt x="2611467" y="1636173"/>
                  <a:pt x="2351634" y="1549619"/>
                  <a:pt x="2215559" y="1569660"/>
                </a:cubicBezTo>
                <a:cubicBezTo>
                  <a:pt x="2079484" y="1589701"/>
                  <a:pt x="1939757" y="1551607"/>
                  <a:pt x="1691266" y="1569660"/>
                </a:cubicBezTo>
                <a:cubicBezTo>
                  <a:pt x="1442775" y="1587713"/>
                  <a:pt x="1285091" y="1531187"/>
                  <a:pt x="1048585" y="1569660"/>
                </a:cubicBezTo>
                <a:cubicBezTo>
                  <a:pt x="812079" y="1608133"/>
                  <a:pt x="825005" y="1524532"/>
                  <a:pt x="603218" y="1569660"/>
                </a:cubicBezTo>
                <a:cubicBezTo>
                  <a:pt x="381431" y="1614788"/>
                  <a:pt x="161975" y="1515012"/>
                  <a:pt x="0" y="1569660"/>
                </a:cubicBezTo>
                <a:cubicBezTo>
                  <a:pt x="-19683" y="1458956"/>
                  <a:pt x="9516" y="1308574"/>
                  <a:pt x="0" y="1093530"/>
                </a:cubicBezTo>
                <a:cubicBezTo>
                  <a:pt x="-9516" y="878486"/>
                  <a:pt x="12650" y="713762"/>
                  <a:pt x="0" y="570310"/>
                </a:cubicBezTo>
                <a:cubicBezTo>
                  <a:pt x="-12650" y="426858"/>
                  <a:pt x="39931" y="263841"/>
                  <a:pt x="0" y="0"/>
                </a:cubicBezTo>
                <a:close/>
              </a:path>
            </a:pathLst>
          </a:custGeom>
          <a:noFill/>
          <a:ln>
            <a:solidFill>
              <a:srgbClr val="4472C4"/>
            </a:solidFill>
            <a:extLst>
              <a:ext uri="{C807C97D-BFC1-408E-A445-0C87EB9F89A2}">
                <ask:lineSketchStyleProps xmlns:ask="http://schemas.microsoft.com/office/drawing/2018/sketchyshapes" sd="398957492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latin typeface="+mj-lt"/>
                <a:ea typeface="+mj-lt"/>
                <a:cs typeface="+mj-lt"/>
              </a:rPr>
              <a:t>Sunny Thakor : 240160510052</a:t>
            </a:r>
          </a:p>
          <a:p>
            <a:pPr algn="ctr"/>
            <a:r>
              <a:rPr lang="en-US" sz="3200" b="1" dirty="0">
                <a:latin typeface="+mj-lt"/>
                <a:ea typeface="+mj-lt"/>
                <a:cs typeface="+mj-lt"/>
              </a:rPr>
              <a:t>Hardik Mekhiya : 240160510027</a:t>
            </a:r>
            <a:endParaRPr lang="en-US" dirty="0"/>
          </a:p>
          <a:p>
            <a:pPr algn="ctr"/>
            <a:r>
              <a:rPr lang="en-US" sz="3200" b="1" dirty="0">
                <a:latin typeface="+mj-lt"/>
                <a:ea typeface="+mj-lt"/>
                <a:cs typeface="+mj-lt"/>
              </a:rPr>
              <a:t>Akshit </a:t>
            </a:r>
            <a:r>
              <a:rPr lang="en-US" sz="3200" b="1" dirty="0" err="1">
                <a:latin typeface="+mj-lt"/>
                <a:ea typeface="+mj-lt"/>
                <a:cs typeface="+mj-lt"/>
              </a:rPr>
              <a:t>Sonani</a:t>
            </a:r>
            <a:r>
              <a:rPr lang="en-US" sz="3200" b="1" dirty="0">
                <a:latin typeface="+mj-lt"/>
                <a:ea typeface="+mj-lt"/>
                <a:cs typeface="+mj-lt"/>
              </a:rPr>
              <a:t> : 240160510049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FAB1F-06F5-D983-FCF9-66833E95C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9DD4CBB-9296-8650-B04D-10E84E683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EFE9798-D61F-BDBC-EAF4-BA146AEFE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F0B58668-4513-A9B4-B262-1189D34BD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B72CF3-F639-122E-F6EB-4A692E7616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br>
              <a:rPr lang="en-US" sz="6600" cap="all" dirty="0">
                <a:ea typeface="+mj-lt"/>
                <a:cs typeface="+mj-lt"/>
              </a:rPr>
            </a:br>
            <a:r>
              <a:rPr lang="en-US" sz="6600" cap="all" dirty="0">
                <a:ea typeface="+mj-lt"/>
                <a:cs typeface="+mj-lt"/>
              </a:rPr>
              <a:t>Azure Databases Overview</a:t>
            </a:r>
            <a:endParaRPr lang="en-US" dirty="0"/>
          </a:p>
          <a:p>
            <a:endParaRPr lang="en-US" sz="6600" dirty="0"/>
          </a:p>
        </p:txBody>
      </p:sp>
      <p:pic>
        <p:nvPicPr>
          <p:cNvPr id="3" name="Picture 2" descr="A blue and white logo&#10;&#10;AI-generated content may be incorrect.">
            <a:extLst>
              <a:ext uri="{FF2B5EF4-FFF2-40B4-BE49-F238E27FC236}">
                <a16:creationId xmlns:a16="http://schemas.microsoft.com/office/drawing/2014/main" id="{C36D1904-EF4D-C9F2-B53C-030E0F30B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73" y="555172"/>
            <a:ext cx="2181225" cy="9470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27E5C41-FF55-AB8F-4922-F0718A3DD4F6}"/>
              </a:ext>
            </a:extLst>
          </p:cNvPr>
          <p:cNvSpPr txBox="1"/>
          <p:nvPr/>
        </p:nvSpPr>
        <p:spPr>
          <a:xfrm>
            <a:off x="671161" y="1985186"/>
            <a:ext cx="1086626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Corbel"/>
                <a:ea typeface="+mn-lt"/>
                <a:cs typeface="+mn-lt"/>
              </a:rPr>
              <a:t>Microsoft Azure provides a range of managed database services for different application needs.</a:t>
            </a:r>
            <a:endParaRPr lang="en-US" dirty="0">
              <a:latin typeface="Corbel"/>
            </a:endParaRPr>
          </a:p>
          <a:p>
            <a:pPr algn="l"/>
            <a:endParaRPr lang="en-US" dirty="0">
              <a:latin typeface="Corbe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94C099-736A-F521-D51A-1E3AE7A40ED3}"/>
              </a:ext>
            </a:extLst>
          </p:cNvPr>
          <p:cNvSpPr txBox="1"/>
          <p:nvPr/>
        </p:nvSpPr>
        <p:spPr>
          <a:xfrm>
            <a:off x="839236" y="2442208"/>
            <a:ext cx="5262126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b="1" dirty="0">
                <a:latin typeface="Corbel"/>
                <a:ea typeface="+mn-lt"/>
                <a:cs typeface="+mn-lt"/>
              </a:rPr>
              <a:t>Azure SQL Database</a:t>
            </a:r>
            <a:endParaRPr lang="en-US" dirty="0">
              <a:latin typeface="Corbel"/>
              <a:ea typeface="+mn-lt"/>
              <a:cs typeface="+mn-lt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Fully managed relational database based on Microsoft SQL Server.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Scales automatically and offers strong security.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Great for enterprise apps, finance, and business systems.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b="1" dirty="0">
                <a:latin typeface="Corbel"/>
                <a:ea typeface="+mn-lt"/>
                <a:cs typeface="+mn-lt"/>
              </a:rPr>
              <a:t>Azure Cosmos DB</a:t>
            </a:r>
            <a:endParaRPr lang="en-US" dirty="0">
              <a:latin typeface="Corbel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Globally distributed </a:t>
            </a:r>
            <a:r>
              <a:rPr lang="en-US" b="1" dirty="0">
                <a:latin typeface="Corbel"/>
                <a:ea typeface="+mn-lt"/>
                <a:cs typeface="+mn-lt"/>
              </a:rPr>
              <a:t>NoSQL database</a:t>
            </a:r>
            <a:r>
              <a:rPr lang="en-US" dirty="0">
                <a:latin typeface="Corbel"/>
                <a:ea typeface="+mn-lt"/>
                <a:cs typeface="+mn-lt"/>
              </a:rPr>
              <a:t>.</a:t>
            </a:r>
            <a:endParaRPr lang="en-US" dirty="0">
              <a:latin typeface="Corbel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Supports multiple data models: key–value, document, graph, and column.</a:t>
            </a:r>
            <a:endParaRPr lang="en-US" dirty="0">
              <a:latin typeface="Corbel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Provides very fast performance worldwide.</a:t>
            </a:r>
            <a:endParaRPr lang="en-US" dirty="0">
              <a:latin typeface="Corbel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Ideal for apps needing global reach, like social media or gaming.</a:t>
            </a:r>
            <a:endParaRPr lang="en-US" dirty="0">
              <a:latin typeface="Corbel"/>
            </a:endParaRPr>
          </a:p>
          <a:p>
            <a:pPr algn="just"/>
            <a:endParaRPr lang="en-US" dirty="0">
              <a:latin typeface="Corbel"/>
            </a:endParaRPr>
          </a:p>
          <a:p>
            <a:pPr algn="just"/>
            <a:endParaRPr lang="en-US" dirty="0">
              <a:latin typeface="Corbe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BE64A6-3502-3BB4-257F-D512E0B1C34F}"/>
              </a:ext>
            </a:extLst>
          </p:cNvPr>
          <p:cNvSpPr txBox="1"/>
          <p:nvPr/>
        </p:nvSpPr>
        <p:spPr>
          <a:xfrm>
            <a:off x="6107921" y="2442208"/>
            <a:ext cx="5262126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b="1" dirty="0">
                <a:latin typeface="Corbel"/>
                <a:ea typeface="+mn-lt"/>
                <a:cs typeface="+mn-lt"/>
              </a:rPr>
              <a:t> Azure Database for PostgreSQL</a:t>
            </a:r>
            <a:endParaRPr lang="en-US" b="1" dirty="0">
              <a:latin typeface="Corbel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Managed PostgreSQL service.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Handles open-source workloads with built-in high availability.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Commonly used for analytics, SaaS apps, and web backends.</a:t>
            </a:r>
          </a:p>
          <a:p>
            <a:pPr algn="just"/>
            <a:endParaRPr lang="en-US" b="1" dirty="0">
              <a:latin typeface="Corbel"/>
              <a:ea typeface="+mn-lt"/>
              <a:cs typeface="+mn-lt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b="1" dirty="0">
                <a:latin typeface="Corbel"/>
                <a:ea typeface="+mn-lt"/>
                <a:cs typeface="+mn-lt"/>
              </a:rPr>
              <a:t>Azure Database for MySQL</a:t>
            </a:r>
            <a:endParaRPr lang="en-US" dirty="0">
              <a:latin typeface="Corbel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Managed MySQL service in the cloud.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Automatic scaling, backups, and patching.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  <a:ea typeface="+mn-lt"/>
                <a:cs typeface="+mn-lt"/>
              </a:rPr>
              <a:t>Popular for content management systems (CMS) and e-commerce websites.</a:t>
            </a:r>
          </a:p>
          <a:p>
            <a:pPr algn="just"/>
            <a:endParaRPr lang="en-US" b="1" dirty="0">
              <a:latin typeface="Corbel"/>
            </a:endParaRPr>
          </a:p>
          <a:p>
            <a:pPr algn="just"/>
            <a:endParaRPr lang="en-US" dirty="0">
              <a:latin typeface="Corbel"/>
            </a:endParaRPr>
          </a:p>
          <a:p>
            <a:pPr algn="just"/>
            <a:endParaRPr lang="en-US" dirty="0">
              <a:latin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248657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7E3BA6-C845-0062-F410-769C0E79F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D401A1D-3078-F8D3-CFF7-1BB00CFDF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686143-37D0-C198-CB1A-AFA2FE5E3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1B7EB479-27B7-0667-33CD-AEEFF6C7F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A7F18A-6B5E-BE06-8BF6-FCB1CBF94B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br>
              <a:rPr lang="en-US" sz="6600" cap="all" dirty="0">
                <a:ea typeface="+mj-lt"/>
                <a:cs typeface="+mj-lt"/>
              </a:rPr>
            </a:br>
            <a:r>
              <a:rPr lang="en-US" sz="6600" cap="all" dirty="0">
                <a:ea typeface="+mj-lt"/>
                <a:cs typeface="+mj-lt"/>
              </a:rPr>
              <a:t>Azure - SQL Database</a:t>
            </a:r>
            <a:endParaRPr lang="en-US" dirty="0"/>
          </a:p>
          <a:p>
            <a:endParaRPr lang="en-US" sz="6600" dirty="0"/>
          </a:p>
        </p:txBody>
      </p:sp>
      <p:pic>
        <p:nvPicPr>
          <p:cNvPr id="3" name="Picture 2" descr="A blue and white logo&#10;&#10;AI-generated content may be incorrect.">
            <a:extLst>
              <a:ext uri="{FF2B5EF4-FFF2-40B4-BE49-F238E27FC236}">
                <a16:creationId xmlns:a16="http://schemas.microsoft.com/office/drawing/2014/main" id="{18F9A52F-E125-EF57-592C-7B314C509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73" y="555172"/>
            <a:ext cx="2181225" cy="9470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2A777E-91C3-31A4-8A17-63D117FA4E5A}"/>
              </a:ext>
            </a:extLst>
          </p:cNvPr>
          <p:cNvSpPr txBox="1"/>
          <p:nvPr/>
        </p:nvSpPr>
        <p:spPr>
          <a:xfrm>
            <a:off x="671161" y="1985186"/>
            <a:ext cx="1086626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b="1" dirty="0">
                <a:solidFill>
                  <a:srgbClr val="273239"/>
                </a:solidFill>
                <a:latin typeface="Corbel"/>
                <a:ea typeface="+mn-lt"/>
                <a:cs typeface="+mn-lt"/>
              </a:rPr>
              <a:t>Azure SQL Database </a:t>
            </a:r>
            <a:r>
              <a:rPr lang="en-US" dirty="0">
                <a:solidFill>
                  <a:srgbClr val="273239"/>
                </a:solidFill>
                <a:latin typeface="Corbel"/>
                <a:ea typeface="+mn-lt"/>
                <a:cs typeface="+mn-lt"/>
              </a:rPr>
              <a:t>is a relational database (RDBMS) service provided by </a:t>
            </a:r>
            <a:r>
              <a:rPr lang="en-US" b="1" dirty="0">
                <a:solidFill>
                  <a:srgbClr val="273239"/>
                </a:solidFill>
                <a:latin typeface="Corbel"/>
                <a:ea typeface="+mn-lt"/>
                <a:cs typeface="+mn-lt"/>
              </a:rPr>
              <a:t>Microsoft Azure</a:t>
            </a:r>
            <a:r>
              <a:rPr lang="en-US" dirty="0">
                <a:solidFill>
                  <a:srgbClr val="273239"/>
                </a:solidFill>
                <a:latin typeface="Corbel"/>
                <a:ea typeface="+mn-lt"/>
                <a:cs typeface="+mn-lt"/>
              </a:rPr>
              <a:t> that is widely used by developers when creating new applications in the cloud. It is managed completely by Microsoft and is a highly scalable platform-as-a-service (PaaS) designed especially for cloud applications.</a:t>
            </a:r>
            <a:endParaRPr lang="en-US" dirty="0">
              <a:solidFill>
                <a:srgbClr val="273239"/>
              </a:solidFill>
              <a:latin typeface="Corbel"/>
            </a:endParaRPr>
          </a:p>
          <a:p>
            <a:pPr algn="l"/>
            <a:endParaRPr lang="en-US" dirty="0">
              <a:latin typeface="Corbe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473633-42E6-A234-4BED-7D12855FC655}"/>
              </a:ext>
            </a:extLst>
          </p:cNvPr>
          <p:cNvSpPr txBox="1"/>
          <p:nvPr/>
        </p:nvSpPr>
        <p:spPr>
          <a:xfrm>
            <a:off x="676647" y="3018185"/>
            <a:ext cx="5419353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273239"/>
                </a:solidFill>
                <a:latin typeface="Corbel"/>
              </a:rPr>
              <a:t>SQL Azure Architecture:</a:t>
            </a:r>
          </a:p>
          <a:p>
            <a:pPr marL="285750" indent="-285750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</a:rPr>
              <a:t>Database Instances </a:t>
            </a:r>
            <a:r>
              <a:rPr lang="en-US" dirty="0">
                <a:latin typeface="Corbel"/>
              </a:rPr>
              <a:t>Supports automated replication, read replication, and geo-replication.</a:t>
            </a:r>
          </a:p>
          <a:p>
            <a:pPr marL="285750" indent="-285750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</a:rPr>
              <a:t>Automated Backups </a:t>
            </a:r>
            <a:r>
              <a:rPr lang="en-US" dirty="0">
                <a:latin typeface="Corbel"/>
              </a:rPr>
              <a:t>→ Point-in-time restore.</a:t>
            </a:r>
          </a:p>
          <a:p>
            <a:pPr marL="285750" indent="-285750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</a:rPr>
              <a:t>High Availability </a:t>
            </a:r>
            <a:r>
              <a:rPr lang="en-US" dirty="0">
                <a:latin typeface="Corbel"/>
              </a:rPr>
              <a:t>→ Built-in failover for reliability.</a:t>
            </a:r>
          </a:p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q"/>
            </a:pPr>
            <a:endParaRPr lang="en-US" b="1" dirty="0">
              <a:latin typeface="Corbel"/>
            </a:endParaRPr>
          </a:p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b="1" dirty="0">
                <a:latin typeface="Corbel"/>
              </a:rPr>
              <a:t>Integrations</a:t>
            </a:r>
            <a:r>
              <a:rPr lang="en-US" dirty="0">
                <a:latin typeface="Corbel"/>
              </a:rPr>
              <a:t>:</a:t>
            </a:r>
          </a:p>
          <a:p>
            <a:pPr marL="285750" indent="-285750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</a:rPr>
              <a:t>Azure Synapse Analytics</a:t>
            </a:r>
            <a:r>
              <a:rPr lang="en-US" dirty="0">
                <a:latin typeface="Corbel"/>
              </a:rPr>
              <a:t> → Data warehousing.</a:t>
            </a:r>
          </a:p>
          <a:p>
            <a:pPr marL="285750" indent="-285750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</a:rPr>
              <a:t>Azure Data Factory </a:t>
            </a:r>
            <a:r>
              <a:rPr lang="en-US" dirty="0">
                <a:latin typeface="Corbel"/>
              </a:rPr>
              <a:t>→ Data integration.</a:t>
            </a:r>
          </a:p>
          <a:p>
            <a:pPr marL="285750" indent="-285750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</a:rPr>
              <a:t>Power BI</a:t>
            </a:r>
            <a:r>
              <a:rPr lang="en-US" dirty="0">
                <a:latin typeface="Corbel"/>
              </a:rPr>
              <a:t> → Data visualization.</a:t>
            </a:r>
          </a:p>
          <a:p>
            <a:pPr marL="285750" indent="-285750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</a:rPr>
              <a:t>Event Triggers </a:t>
            </a:r>
            <a:r>
              <a:rPr lang="en-US" dirty="0">
                <a:latin typeface="Corbel"/>
              </a:rPr>
              <a:t>→ React to database events.</a:t>
            </a:r>
          </a:p>
          <a:p>
            <a:pPr marL="285750" indent="-285750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</a:rPr>
              <a:t>Azure Functions </a:t>
            </a:r>
            <a:r>
              <a:rPr lang="en-US" dirty="0">
                <a:latin typeface="Corbel"/>
              </a:rPr>
              <a:t>→ Trigger serverless workflows.</a:t>
            </a:r>
          </a:p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q"/>
            </a:pPr>
            <a:endParaRPr lang="en-US" dirty="0">
              <a:latin typeface="Corbel"/>
            </a:endParaRPr>
          </a:p>
          <a:p>
            <a:endParaRPr lang="en-US" dirty="0">
              <a:latin typeface="Corbel"/>
            </a:endParaRPr>
          </a:p>
        </p:txBody>
      </p:sp>
      <p:pic>
        <p:nvPicPr>
          <p:cNvPr id="13" name="Picture 12" descr="A diagram of a cloud computing system&#10;&#10;AI-generated content may be incorrect.">
            <a:extLst>
              <a:ext uri="{FF2B5EF4-FFF2-40B4-BE49-F238E27FC236}">
                <a16:creationId xmlns:a16="http://schemas.microsoft.com/office/drawing/2014/main" id="{6ADC5F16-D66F-0EEB-72AA-B8AAC66796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840721"/>
            <a:ext cx="5432259" cy="394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57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F904FD-FC8B-5457-91E0-BC3613D7A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7CDBF9-19C4-A827-7B4A-FE06BBEF26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90EF27-2765-0B9A-0B40-7836A5EF8B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673EF776-CE43-A25E-9CEE-2FF23CC8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242978-B802-3F12-2D5A-143D9818D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br>
              <a:rPr lang="en-US" sz="6600" cap="all" dirty="0">
                <a:ea typeface="+mj-lt"/>
                <a:cs typeface="+mj-lt"/>
              </a:rPr>
            </a:br>
            <a:r>
              <a:rPr lang="en-US" sz="6600" cap="all" dirty="0"/>
              <a:t>Azure - cosmos </a:t>
            </a:r>
            <a:r>
              <a:rPr lang="en-US" sz="6600" cap="all" dirty="0" err="1"/>
              <a:t>db</a:t>
            </a:r>
            <a:endParaRPr lang="en-US" dirty="0" err="1"/>
          </a:p>
          <a:p>
            <a:endParaRPr lang="en-US" sz="6600" dirty="0"/>
          </a:p>
        </p:txBody>
      </p:sp>
      <p:pic>
        <p:nvPicPr>
          <p:cNvPr id="3" name="Picture 2" descr="A blue and white logo&#10;&#10;AI-generated content may be incorrect.">
            <a:extLst>
              <a:ext uri="{FF2B5EF4-FFF2-40B4-BE49-F238E27FC236}">
                <a16:creationId xmlns:a16="http://schemas.microsoft.com/office/drawing/2014/main" id="{D3B2F3D7-FF32-0D65-BB38-9CC20FE90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73" y="555172"/>
            <a:ext cx="2181225" cy="9470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06B367-D362-27FE-D19C-A4527E4E10CB}"/>
              </a:ext>
            </a:extLst>
          </p:cNvPr>
          <p:cNvSpPr txBox="1"/>
          <p:nvPr/>
        </p:nvSpPr>
        <p:spPr>
          <a:xfrm>
            <a:off x="656698" y="1794667"/>
            <a:ext cx="1086626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b="1" dirty="0">
                <a:solidFill>
                  <a:srgbClr val="273239"/>
                </a:solidFill>
                <a:latin typeface="Corbel"/>
                <a:ea typeface="+mn-lt"/>
                <a:cs typeface="+mn-lt"/>
              </a:rPr>
              <a:t>Azure Cosmos DB</a:t>
            </a:r>
            <a:r>
              <a:rPr lang="en-US" dirty="0">
                <a:solidFill>
                  <a:srgbClr val="273239"/>
                </a:solidFill>
                <a:latin typeface="Corbel"/>
                <a:ea typeface="+mn-lt"/>
                <a:cs typeface="+mn-lt"/>
              </a:rPr>
              <a:t> is a fully managed, globally distributed NoSQL database service by Microsoft.</a:t>
            </a:r>
          </a:p>
          <a:p>
            <a:pPr algn="just"/>
            <a:r>
              <a:rPr lang="en-US" dirty="0">
                <a:solidFill>
                  <a:srgbClr val="273239"/>
                </a:solidFill>
                <a:latin typeface="Corbel"/>
                <a:ea typeface="+mn-lt"/>
                <a:cs typeface="+mn-lt"/>
              </a:rPr>
              <a:t>It offers multi-model support (SQL, MongoDB, Gremlin</a:t>
            </a:r>
            <a:r>
              <a:rPr lang="en-US">
                <a:solidFill>
                  <a:srgbClr val="273239"/>
                </a:solidFill>
                <a:latin typeface="Corbel"/>
                <a:ea typeface="+mn-lt"/>
                <a:cs typeface="+mn-lt"/>
              </a:rPr>
              <a:t>, Table), </a:t>
            </a:r>
            <a:r>
              <a:rPr lang="en-US" dirty="0">
                <a:solidFill>
                  <a:srgbClr val="273239"/>
                </a:solidFill>
                <a:latin typeface="Corbel"/>
                <a:ea typeface="+mn-lt"/>
                <a:cs typeface="+mn-lt"/>
              </a:rPr>
              <a:t>automatic scaling, and low-latency access worldwide.</a:t>
            </a:r>
          </a:p>
          <a:p>
            <a:pPr algn="just"/>
            <a:r>
              <a:rPr lang="en-US" dirty="0">
                <a:solidFill>
                  <a:srgbClr val="273239"/>
                </a:solidFill>
                <a:latin typeface="Corbel"/>
                <a:ea typeface="+mn-lt"/>
                <a:cs typeface="+mn-lt"/>
              </a:rPr>
              <a:t>With built-in high availability, security, and replication, it’s ideal for modern, mission-critical applications.</a:t>
            </a:r>
            <a:endParaRPr lang="en-US" dirty="0">
              <a:latin typeface="Corbel"/>
              <a:ea typeface="+mn-lt"/>
              <a:cs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35F5AB-862F-D9D1-038C-A01D0F864651}"/>
              </a:ext>
            </a:extLst>
          </p:cNvPr>
          <p:cNvSpPr txBox="1"/>
          <p:nvPr/>
        </p:nvSpPr>
        <p:spPr>
          <a:xfrm>
            <a:off x="735722" y="2994996"/>
            <a:ext cx="6348112" cy="38164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600" b="1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Azure Cosmos DB</a:t>
            </a:r>
          </a:p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US" sz="1600" b="1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Globally Distributed &amp; Replicated Partitions </a:t>
            </a:r>
            <a:r>
              <a:rPr lang="en-US" sz="1600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→ Data automatically replicated across regions. </a:t>
            </a:r>
          </a:p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US" sz="1600" b="1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Automatic Data Replication Writes </a:t>
            </a:r>
            <a:r>
              <a:rPr lang="en-US" sz="1600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→ Ensures fault tolerance and availability. </a:t>
            </a:r>
          </a:p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US" sz="1600" b="1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High Availability (Built-in Fault Tolerance)</a:t>
            </a:r>
            <a:r>
              <a:rPr lang="en-US" sz="1600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 → Continuous availability across multiple regions. </a:t>
            </a:r>
          </a:p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US" sz="1600" b="1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Automated Backups (Point-in-Time Restore) </a:t>
            </a:r>
            <a:r>
              <a:rPr lang="en-US" sz="1600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→ Data recovery at any point in time.</a:t>
            </a:r>
          </a:p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US" sz="1600" b="1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Performance Monitoring &amp; Global Scaling</a:t>
            </a:r>
            <a:r>
              <a:rPr lang="en-US" sz="1600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 → Monitors workloads and scales automatically worldwide.</a:t>
            </a:r>
          </a:p>
          <a:p>
            <a:pPr marL="342900" indent="-342900" algn="l">
              <a:buFont typeface="Courier New" panose="02070309020205020404" pitchFamily="49" charset="0"/>
              <a:buChar char="o"/>
            </a:pPr>
            <a:r>
              <a:rPr lang="en-US" sz="1600" b="1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Integrated Security (IAM &amp; RBAC)</a:t>
            </a:r>
            <a:r>
              <a:rPr lang="en-US" sz="1600" i="0" dirty="0">
                <a:solidFill>
                  <a:srgbClr val="192930"/>
                </a:solidFill>
                <a:effectLst/>
                <a:latin typeface="Corbel" panose="020B0503020204020204" pitchFamily="34" charset="0"/>
              </a:rPr>
              <a:t> → Access control with identity and role-based security.</a:t>
            </a:r>
            <a:br>
              <a:rPr lang="en-US" sz="1400" dirty="0">
                <a:latin typeface="Corbel" panose="020B0503020204020204" pitchFamily="34" charset="0"/>
              </a:rPr>
            </a:br>
            <a:endParaRPr lang="en-US" sz="1400" dirty="0">
              <a:latin typeface="Corbel" panose="020B0503020204020204" pitchFamily="34" charset="0"/>
            </a:endParaRPr>
          </a:p>
          <a:p>
            <a:endParaRPr lang="en-US" sz="1600" dirty="0">
              <a:solidFill>
                <a:srgbClr val="000000"/>
              </a:solidFill>
              <a:latin typeface="Corbel" panose="020B0503020204020204" pitchFamily="34" charset="0"/>
            </a:endParaRPr>
          </a:p>
        </p:txBody>
      </p:sp>
      <p:pic>
        <p:nvPicPr>
          <p:cNvPr id="21" name="Picture 20" descr="A diagram of a cloud platform&#10;&#10;AI-generated content may be incorrect.">
            <a:extLst>
              <a:ext uri="{FF2B5EF4-FFF2-40B4-BE49-F238E27FC236}">
                <a16:creationId xmlns:a16="http://schemas.microsoft.com/office/drawing/2014/main" id="{FEADFC57-09BE-6C89-E51F-A7DDF554E1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834" y="2994996"/>
            <a:ext cx="4269966" cy="3785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353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B1419F-8136-7B79-B3EB-2A67E7B43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loud&#10;&#10;AI-generated content may be incorrect.">
            <a:extLst>
              <a:ext uri="{FF2B5EF4-FFF2-40B4-BE49-F238E27FC236}">
                <a16:creationId xmlns:a16="http://schemas.microsoft.com/office/drawing/2014/main" id="{6A127F7B-C395-53A9-36B0-57473024C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410"/>
            <a:ext cx="12192000" cy="684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23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9056A-674B-E8EC-560B-EF047E8FCE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1159825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BA22FC-93E5-0A3A-4DA0-E0B27D28E4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br>
              <a:rPr lang="en-US" sz="6600" cap="all" dirty="0"/>
            </a:br>
            <a:r>
              <a:rPr lang="en-US" sz="6600" cap="all" dirty="0"/>
              <a:t>Introduction to Cloud Databases</a:t>
            </a:r>
            <a:endParaRPr lang="en-US" sz="6600" dirty="0"/>
          </a:p>
          <a:p>
            <a:endParaRPr lang="en-US" sz="6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A1F79D-29B4-72C8-455F-289AEC3C81FC}"/>
              </a:ext>
            </a:extLst>
          </p:cNvPr>
          <p:cNvSpPr txBox="1"/>
          <p:nvPr/>
        </p:nvSpPr>
        <p:spPr>
          <a:xfrm>
            <a:off x="670278" y="1963825"/>
            <a:ext cx="10855422" cy="44422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00050" indent="-285750" algn="just">
              <a:spcBef>
                <a:spcPts val="1000"/>
              </a:spcBef>
              <a:buFont typeface="Wingdings,Sans-Serif"/>
              <a:buChar char="q"/>
            </a:pPr>
            <a:r>
              <a:rPr lang="en-US" b="1" dirty="0">
                <a:latin typeface="Corbel"/>
                <a:ea typeface="Calibri"/>
                <a:cs typeface="Browallia New"/>
              </a:rPr>
              <a:t>What are Cloud Databases?</a:t>
            </a:r>
            <a:endParaRPr lang="en-US" dirty="0">
              <a:latin typeface="Corbel"/>
              <a:ea typeface="Calibri"/>
              <a:cs typeface="Browallia New"/>
            </a:endParaRPr>
          </a:p>
          <a:p>
            <a:pPr marL="114300" algn="just">
              <a:spcBef>
                <a:spcPts val="1000"/>
              </a:spcBef>
            </a:pPr>
            <a:r>
              <a:rPr lang="en-US" dirty="0">
                <a:latin typeface="Corbel"/>
                <a:ea typeface="Calibri"/>
                <a:cs typeface="Browallia New"/>
              </a:rPr>
              <a:t>A cloud database is a database that runs on a cloud platform instead of on your own computer or servers. It lets you store, manage, and access data through the internet.</a:t>
            </a:r>
          </a:p>
          <a:p>
            <a:pPr marL="114300" algn="just">
              <a:spcBef>
                <a:spcPts val="1000"/>
              </a:spcBef>
            </a:pPr>
            <a:r>
              <a:rPr lang="en-US" b="1" dirty="0">
                <a:latin typeface="Corbel"/>
                <a:ea typeface="Calibri"/>
                <a:cs typeface="Browallia New"/>
              </a:rPr>
              <a:t>Examples</a:t>
            </a:r>
            <a:r>
              <a:rPr lang="en-US" dirty="0">
                <a:latin typeface="Corbel"/>
                <a:ea typeface="Calibri"/>
                <a:cs typeface="Browallia New"/>
              </a:rPr>
              <a:t>: Amazon RDS, Google Cloud SQL, Azure SQL, MongoDB Atlas.</a:t>
            </a:r>
            <a:endParaRPr lang="en-US" dirty="0"/>
          </a:p>
          <a:p>
            <a:pPr marL="400050" indent="-285750" algn="just">
              <a:spcBef>
                <a:spcPts val="1000"/>
              </a:spcBef>
              <a:buFont typeface="Wingdings,Sans-Serif"/>
              <a:buChar char="q"/>
            </a:pPr>
            <a:r>
              <a:rPr lang="en-US" b="1" dirty="0">
                <a:latin typeface="Corbel"/>
                <a:ea typeface="Calibri"/>
                <a:cs typeface="Browallia New"/>
              </a:rPr>
              <a:t>Why They Matter in Modern Applications?</a:t>
            </a:r>
          </a:p>
          <a:p>
            <a:pPr marL="400050" indent="-285750" algn="just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  <a:ea typeface="Calibri"/>
                <a:cs typeface="Browallia New"/>
              </a:rPr>
              <a:t>  Scalability</a:t>
            </a:r>
            <a:r>
              <a:rPr lang="en-US" dirty="0">
                <a:latin typeface="Corbel"/>
                <a:ea typeface="Calibri"/>
                <a:cs typeface="Browallia New"/>
              </a:rPr>
              <a:t> – Apps like social media or e-commerce can support millions of users without slowing down.</a:t>
            </a:r>
            <a:endParaRPr lang="en-US" dirty="0"/>
          </a:p>
          <a:p>
            <a:pPr marL="400050" indent="-285750" algn="just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  <a:ea typeface="Calibri"/>
                <a:cs typeface="Browallia New"/>
              </a:rPr>
              <a:t>Accessibility</a:t>
            </a:r>
            <a:r>
              <a:rPr lang="en-US" dirty="0">
                <a:latin typeface="Corbel"/>
                <a:ea typeface="Calibri"/>
                <a:cs typeface="Browallia New"/>
              </a:rPr>
              <a:t> – Data is available from anywhere, which is useful for global teams and remote users.</a:t>
            </a:r>
          </a:p>
          <a:p>
            <a:pPr marL="400050" indent="-285750" algn="just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  <a:ea typeface="Calibri"/>
                <a:cs typeface="Browallia New"/>
              </a:rPr>
              <a:t>Cost efficiency</a:t>
            </a:r>
            <a:r>
              <a:rPr lang="en-US" dirty="0">
                <a:latin typeface="Corbel"/>
                <a:ea typeface="Calibri"/>
                <a:cs typeface="Browallia New"/>
              </a:rPr>
              <a:t> – Companies pay only for the storage and resources they use.</a:t>
            </a:r>
          </a:p>
          <a:p>
            <a:pPr marL="400050" indent="-285750" algn="just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  <a:ea typeface="Calibri"/>
                <a:cs typeface="Browallia New"/>
              </a:rPr>
              <a:t>Reliability &amp; Security</a:t>
            </a:r>
            <a:r>
              <a:rPr lang="en-US" dirty="0">
                <a:latin typeface="Corbel"/>
                <a:ea typeface="Calibri"/>
                <a:cs typeface="Browallia New"/>
              </a:rPr>
              <a:t> – Cloud providers ensure backups, disaster recovery, and protection against data loss.</a:t>
            </a:r>
          </a:p>
          <a:p>
            <a:pPr marL="400050" indent="-285750" algn="just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  <a:ea typeface="Calibri"/>
                <a:cs typeface="Browallia New"/>
              </a:rPr>
              <a:t>Speed of development</a:t>
            </a:r>
            <a:r>
              <a:rPr lang="en-US" dirty="0">
                <a:latin typeface="Corbel"/>
                <a:ea typeface="Calibri"/>
                <a:cs typeface="Browallia New"/>
              </a:rPr>
              <a:t> – Developers can build apps faster without worrying about database setup.</a:t>
            </a:r>
          </a:p>
          <a:p>
            <a:pPr algn="just"/>
            <a:r>
              <a:rPr lang="en-US" b="1" dirty="0">
                <a:latin typeface="Corbel"/>
                <a:ea typeface="Calibri"/>
                <a:cs typeface="Browallia New"/>
              </a:rPr>
              <a:t> Examples: </a:t>
            </a:r>
            <a:r>
              <a:rPr lang="en-US" dirty="0">
                <a:latin typeface="Corbel"/>
                <a:ea typeface="+mn-lt"/>
                <a:cs typeface="+mn-lt"/>
              </a:rPr>
              <a:t>Netflix uses cloud databases to recommend shows to millions of users.</a:t>
            </a:r>
            <a:endParaRPr lang="en-US" b="1" dirty="0">
              <a:latin typeface="Corbel"/>
            </a:endParaRPr>
          </a:p>
          <a:p>
            <a:pPr algn="just"/>
            <a:endParaRPr lang="en-US" dirty="0">
              <a:latin typeface="Corbel"/>
              <a:ea typeface="Calibri"/>
              <a:cs typeface="Browallia New"/>
            </a:endParaRPr>
          </a:p>
        </p:txBody>
      </p:sp>
    </p:spTree>
    <p:extLst>
      <p:ext uri="{BB962C8B-B14F-4D97-AF65-F5344CB8AC3E}">
        <p14:creationId xmlns:p14="http://schemas.microsoft.com/office/powerpoint/2010/main" val="3575094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2986E4-A1A6-798B-BF19-159611046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911B4E4-F9A9-C514-2619-A9950F5D2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2BDC582-176C-FA92-A068-5EB5FE378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7D90CE51-2DD2-450D-CD2C-0F50CB674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BFFA51-AA79-5BD2-ACE8-5820CFAAF0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br>
              <a:rPr lang="en-US" sz="6600" cap="all" dirty="0">
                <a:ea typeface="+mj-lt"/>
                <a:cs typeface="+mj-lt"/>
              </a:rPr>
            </a:br>
            <a:r>
              <a:rPr lang="en-US" sz="6600" cap="all" dirty="0">
                <a:ea typeface="+mj-lt"/>
                <a:cs typeface="+mj-lt"/>
              </a:rPr>
              <a:t>AWS Databases Overview</a:t>
            </a:r>
            <a:endParaRPr lang="en-US" dirty="0"/>
          </a:p>
          <a:p>
            <a:endParaRPr lang="en-US" sz="6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48ED4B-FE25-ADFA-9488-AD3EA5F42DC1}"/>
              </a:ext>
            </a:extLst>
          </p:cNvPr>
          <p:cNvSpPr txBox="1"/>
          <p:nvPr/>
        </p:nvSpPr>
        <p:spPr>
          <a:xfrm>
            <a:off x="670278" y="1942658"/>
            <a:ext cx="1085542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14300" algn="just">
              <a:spcBef>
                <a:spcPts val="1000"/>
              </a:spcBef>
            </a:pPr>
            <a:r>
              <a:rPr lang="en-US" dirty="0">
                <a:latin typeface="Corbel"/>
                <a:ea typeface="+mn-lt"/>
                <a:cs typeface="+mn-lt"/>
              </a:rPr>
              <a:t>Amazon Web Services (AWS) offers many cloud database services to match different needs. Each one is designed for specific types of applications.</a:t>
            </a:r>
            <a:endParaRPr lang="en-US" dirty="0">
              <a:latin typeface="Corbel"/>
              <a:ea typeface="Calibri"/>
              <a:cs typeface="Browallia New"/>
            </a:endParaRPr>
          </a:p>
        </p:txBody>
      </p:sp>
      <p:pic>
        <p:nvPicPr>
          <p:cNvPr id="4" name="Picture 3" descr="A logo with a smile&#10;&#10;AI-generated content may be incorrect.">
            <a:extLst>
              <a:ext uri="{FF2B5EF4-FFF2-40B4-BE49-F238E27FC236}">
                <a16:creationId xmlns:a16="http://schemas.microsoft.com/office/drawing/2014/main" id="{FAFC9B6A-752E-03B0-A8E2-0011ED9D1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244" y="481425"/>
            <a:ext cx="1537792" cy="11010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A69F9C-3D26-1B20-2791-AEDA3C146377}"/>
              </a:ext>
            </a:extLst>
          </p:cNvPr>
          <p:cNvSpPr txBox="1"/>
          <p:nvPr/>
        </p:nvSpPr>
        <p:spPr>
          <a:xfrm>
            <a:off x="5879939" y="3002936"/>
            <a:ext cx="519589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2336" indent="-283464" algn="just" rtl="0" eaLnBrk="1" latinLnBrk="0" hangingPunct="1">
              <a:spcBef>
                <a:spcPts val="1000"/>
              </a:spcBef>
              <a:spcAft>
                <a:spcPts val="0"/>
              </a:spcAft>
              <a:buClrTx/>
              <a:buSzPts val="1800"/>
              <a:buFont typeface="Wingdings" panose="05000000000000000000" pitchFamily="2" charset="2"/>
              <a:buChar char="q"/>
            </a:pPr>
            <a:r>
              <a:rPr lang="en-US" sz="1800" b="1" kern="12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The Hand Bold" panose="03070802030502020204" pitchFamily="66" charset="0"/>
                <a:cs typeface="The Hand Bold" panose="03070802030502020204" pitchFamily="66" charset="0"/>
              </a:rPr>
              <a:t>Amazon DynamoDB (NoSQL)</a:t>
            </a:r>
            <a:endParaRPr lang="en-US" sz="1800" dirty="0">
              <a:effectLst/>
            </a:endParaRPr>
          </a:p>
          <a:p>
            <a:pPr marL="285750" indent="-285750" algn="just" rtl="0" eaLnBrk="1" latinLnBrk="0" hangingPunct="1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The Hand Bold" panose="03070802030502020204" pitchFamily="66" charset="0"/>
                <a:cs typeface="The Hand Bold" panose="03070802030502020204" pitchFamily="66" charset="0"/>
              </a:rPr>
              <a:t>A fully managed </a:t>
            </a:r>
            <a:r>
              <a:rPr lang="en-US" sz="1800" b="1" kern="12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The Hand Bold" panose="03070802030502020204" pitchFamily="66" charset="0"/>
                <a:cs typeface="The Hand Bold" panose="03070802030502020204" pitchFamily="66" charset="0"/>
              </a:rPr>
              <a:t>NoSQL database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The Hand Bold" panose="03070802030502020204" pitchFamily="66" charset="0"/>
                <a:cs typeface="The Hand Bold" panose="03070802030502020204" pitchFamily="66" charset="0"/>
              </a:rPr>
              <a:t>.</a:t>
            </a:r>
            <a:endParaRPr lang="en-US" dirty="0"/>
          </a:p>
          <a:p>
            <a:pPr marL="285750" indent="-285750" algn="just" rtl="0" eaLnBrk="1" latinLnBrk="0" hangingPunct="1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Browallia New" panose="020B0604020202020204" pitchFamily="34" charset="-34"/>
              </a:rPr>
              <a:t>Stores data in key–value and document format.</a:t>
            </a:r>
            <a:endParaRPr lang="en-US" dirty="0"/>
          </a:p>
          <a:p>
            <a:pPr marL="285750" indent="-285750" algn="just" rtl="0" eaLnBrk="1" latinLnBrk="0" hangingPunct="1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Browallia New" panose="020B0604020202020204" pitchFamily="34" charset="-34"/>
              </a:rPr>
              <a:t>Extremely fast and scalable, used in apps with millions of requests per second.</a:t>
            </a:r>
            <a:endParaRPr lang="en-US" dirty="0"/>
          </a:p>
          <a:p>
            <a:pPr marL="285750" indent="-285750" algn="just" rtl="0" eaLnBrk="1" latinLnBrk="0" hangingPunct="1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Browallia New" panose="020B0604020202020204" pitchFamily="34" charset="-34"/>
              </a:rPr>
              <a:t>Example: Gaming, IoT, mobile apps, real-time chat apps.</a:t>
            </a:r>
            <a:endParaRPr lang="en-US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A4E534-C83F-9983-5392-A5D3179AA9E4}"/>
              </a:ext>
            </a:extLst>
          </p:cNvPr>
          <p:cNvSpPr txBox="1"/>
          <p:nvPr/>
        </p:nvSpPr>
        <p:spPr>
          <a:xfrm>
            <a:off x="834243" y="3011767"/>
            <a:ext cx="4895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2336" indent="-283464" rtl="0" eaLnBrk="1" latinLnBrk="0" hangingPunct="1">
              <a:spcBef>
                <a:spcPts val="1000"/>
              </a:spcBef>
              <a:spcAft>
                <a:spcPts val="0"/>
              </a:spcAft>
              <a:buClrTx/>
              <a:buSzPts val="1800"/>
              <a:buFont typeface="Wingdings" panose="05000000000000000000" pitchFamily="2" charset="2"/>
              <a:buChar char="q"/>
            </a:pPr>
            <a:r>
              <a:rPr lang="en-US" sz="1800" b="1" kern="12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The Hand Bold" panose="03070802030502020204" pitchFamily="66" charset="0"/>
                <a:cs typeface="The Hand Bold" panose="03070802030502020204" pitchFamily="66" charset="0"/>
              </a:rPr>
              <a:t>Amazon RDS (Relational Database Service)</a:t>
            </a:r>
            <a:endParaRPr lang="en-US" sz="1800" dirty="0">
              <a:effectLst/>
            </a:endParaRPr>
          </a:p>
          <a:p>
            <a:pPr marL="285750" indent="-285750" rtl="0" eaLnBrk="1" latinLnBrk="0" hangingPunct="1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The Hand Bold" panose="03070802030502020204" pitchFamily="66" charset="0"/>
                <a:cs typeface="The Hand Bold" panose="03070802030502020204" pitchFamily="66" charset="0"/>
              </a:rPr>
              <a:t>A managed service for relational databases like MySQL, PostgreSQL, Oracle, and SQL Server.</a:t>
            </a:r>
            <a:endParaRPr lang="en-US" dirty="0"/>
          </a:p>
          <a:p>
            <a:pPr marL="285750" indent="-285750" rtl="0" eaLnBrk="1" latinLnBrk="0" hangingPunct="1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The Hand Bold" panose="03070802030502020204" pitchFamily="66" charset="0"/>
                <a:cs typeface="The Hand Bold" panose="03070802030502020204" pitchFamily="66" charset="0"/>
              </a:rPr>
              <a:t>AWS handles updates, backups, and scaling.</a:t>
            </a:r>
            <a:endParaRPr lang="en-US" dirty="0"/>
          </a:p>
          <a:p>
            <a:pPr marL="285750" indent="-285750" rtl="0" eaLnBrk="1" latinLnBrk="0" hangingPunct="1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The Hand Bold" panose="03070802030502020204" pitchFamily="66" charset="0"/>
                <a:cs typeface="The Hand Bold" panose="03070802030502020204" pitchFamily="66" charset="0"/>
              </a:rPr>
              <a:t>Good for apps that need traditional relational data storage (e.g., e-commerce, ERP).</a:t>
            </a: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28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1414E3-4CDB-9F33-6110-44E7C39A0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2FFBCB7-5CA4-AFF8-46F0-D5ECFAF08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2C9EF9-3572-8143-8D73-4C53D522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A4FDE0D3-11B8-5292-9111-0914F9093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EA50CC-AB4D-F830-4E3C-89AE7B291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br>
              <a:rPr lang="en-US" sz="6600" cap="all" dirty="0">
                <a:ea typeface="+mj-lt"/>
                <a:cs typeface="+mj-lt"/>
              </a:rPr>
            </a:br>
            <a:r>
              <a:rPr lang="en-US" sz="6600" cap="all" dirty="0">
                <a:ea typeface="+mj-lt"/>
                <a:cs typeface="+mj-lt"/>
              </a:rPr>
              <a:t>Aws - RDS (Relational Database)</a:t>
            </a:r>
            <a:endParaRPr lang="en-US" dirty="0"/>
          </a:p>
          <a:p>
            <a:endParaRPr lang="en-US" sz="6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39C9B5-E135-F04E-94B5-FF158888049E}"/>
              </a:ext>
            </a:extLst>
          </p:cNvPr>
          <p:cNvSpPr txBox="1"/>
          <p:nvPr/>
        </p:nvSpPr>
        <p:spPr>
          <a:xfrm>
            <a:off x="670278" y="1859640"/>
            <a:ext cx="1085542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dirty="0">
                <a:latin typeface="Corbel"/>
                <a:ea typeface="+mn-lt"/>
                <a:cs typeface="+mn-lt"/>
              </a:rPr>
              <a:t>Amazon Relational Database Service (Amazon RDS) is a web service that makes it easier to set up, operate, and scale a relational database in the AWS Cloud. It provides cost-efficient, resizable capacity for an industry-standard relational database and manages common database administration tasks.</a:t>
            </a:r>
          </a:p>
        </p:txBody>
      </p:sp>
      <p:pic>
        <p:nvPicPr>
          <p:cNvPr id="4" name="Picture 3" descr="A logo with a smile&#10;&#10;AI-generated content may be incorrect.">
            <a:extLst>
              <a:ext uri="{FF2B5EF4-FFF2-40B4-BE49-F238E27FC236}">
                <a16:creationId xmlns:a16="http://schemas.microsoft.com/office/drawing/2014/main" id="{EF3F2F27-1756-5D8C-46AB-175A4051F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244" y="481425"/>
            <a:ext cx="1537792" cy="11010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490501-B4E6-902D-2156-E94AD5A8F8B3}"/>
              </a:ext>
            </a:extLst>
          </p:cNvPr>
          <p:cNvSpPr txBox="1"/>
          <p:nvPr/>
        </p:nvSpPr>
        <p:spPr>
          <a:xfrm>
            <a:off x="665270" y="2781130"/>
            <a:ext cx="5993700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Wingdings"/>
              <a:buChar char="q"/>
            </a:pPr>
            <a:r>
              <a:rPr lang="en-US" sz="2000" b="1" dirty="0">
                <a:latin typeface="Corbel"/>
              </a:rPr>
              <a:t>Amazon RDS DB instances</a:t>
            </a:r>
            <a:endParaRPr lang="en-US" dirty="0"/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  <a:ea typeface="+mn-lt"/>
                <a:cs typeface="+mn-lt"/>
              </a:rPr>
              <a:t>VPC (Virtual Private Cloud): </a:t>
            </a:r>
            <a:r>
              <a:rPr lang="en-US" dirty="0">
                <a:latin typeface="Corbel"/>
                <a:ea typeface="+mn-lt"/>
                <a:cs typeface="+mn-lt"/>
              </a:rPr>
              <a:t>A private network inside AWS where the database instances run securely.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</a:rPr>
              <a:t>Availability Zone 1: </a:t>
            </a:r>
            <a:r>
              <a:rPr lang="en-US" dirty="0">
                <a:latin typeface="Corbel"/>
              </a:rPr>
              <a:t>Hosts two Oracle database instances for redundancy or load distribution.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</a:rPr>
              <a:t>Availability Zone 2:</a:t>
            </a:r>
            <a:r>
              <a:rPr lang="en-US" dirty="0">
                <a:latin typeface="Corbel"/>
              </a:rPr>
              <a:t> Hosts one PostgreSQL instance and one MySQL instance, giving flexibility to run different database engines.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</a:rPr>
              <a:t>Multi-AZ setup: </a:t>
            </a:r>
            <a:r>
              <a:rPr lang="en-US" dirty="0">
                <a:latin typeface="Corbel"/>
              </a:rPr>
              <a:t>By placing databases in different zones, the architecture ensures high availability and disaster recovery (if one AZ goes down, the other still works).</a:t>
            </a:r>
          </a:p>
        </p:txBody>
      </p:sp>
      <p:pic>
        <p:nvPicPr>
          <p:cNvPr id="5" name="Picture 4" descr="A diagram of a cloud&#10;&#10;AI-generated content may be incorrect.">
            <a:extLst>
              <a:ext uri="{FF2B5EF4-FFF2-40B4-BE49-F238E27FC236}">
                <a16:creationId xmlns:a16="http://schemas.microsoft.com/office/drawing/2014/main" id="{29602331-5344-4C1E-81DA-B87FB6A8A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0169" y="2784641"/>
            <a:ext cx="4727247" cy="381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840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FB28E3-1AE1-CFBA-15F3-4746F8ABE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23AE6AB-587B-CCF1-BF91-17DF66BDA0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BB19872-EE47-7E3B-35C1-52A93D92E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9BD00B81-A1B2-2129-9144-D46B5A1454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02EC9E-5346-D9DF-B19F-6C83C7A947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br>
              <a:rPr lang="en-US" sz="6600" cap="all" dirty="0">
                <a:ea typeface="+mj-lt"/>
                <a:cs typeface="+mj-lt"/>
              </a:rPr>
            </a:br>
            <a:r>
              <a:rPr lang="en-US" sz="6600" cap="all" dirty="0"/>
              <a:t>Aws - DynamoDB(</a:t>
            </a:r>
            <a:r>
              <a:rPr lang="en-US" sz="6600" cap="all" dirty="0" err="1"/>
              <a:t>Nosql</a:t>
            </a:r>
            <a:r>
              <a:rPr lang="en-US" sz="6600" cap="all" dirty="0"/>
              <a:t>)</a:t>
            </a:r>
            <a:endParaRPr lang="en-US" dirty="0"/>
          </a:p>
          <a:p>
            <a:endParaRPr lang="en-US" sz="6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F8EBC6-77C7-500C-54EE-CBC847A3F7F5}"/>
              </a:ext>
            </a:extLst>
          </p:cNvPr>
          <p:cNvSpPr txBox="1"/>
          <p:nvPr/>
        </p:nvSpPr>
        <p:spPr>
          <a:xfrm>
            <a:off x="670278" y="1942658"/>
            <a:ext cx="1085542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F1040"/>
                </a:solidFill>
                <a:latin typeface="Corbel"/>
              </a:rPr>
              <a:t>Amazon DynamoDB is a fully managed NoSQL database service that provides fast and predictable performance at any scale.</a:t>
            </a:r>
          </a:p>
          <a:p>
            <a:r>
              <a:rPr lang="en-US" dirty="0">
                <a:solidFill>
                  <a:srgbClr val="0F1040"/>
                </a:solidFill>
                <a:latin typeface="Corbel"/>
              </a:rPr>
              <a:t>It is serverless, automatically handling scaling, replication, and backups.</a:t>
            </a:r>
          </a:p>
          <a:p>
            <a:r>
              <a:rPr lang="en-US" dirty="0">
                <a:solidFill>
                  <a:srgbClr val="0F1040"/>
                </a:solidFill>
                <a:latin typeface="Corbel"/>
              </a:rPr>
              <a:t>DynamoDB is ideal for applications needing low-latency access, such as gaming, IoT, and real-time analytics.</a:t>
            </a:r>
            <a:endParaRPr lang="en-US" dirty="0">
              <a:solidFill>
                <a:srgbClr val="000000"/>
              </a:solidFill>
              <a:latin typeface="Corbel"/>
            </a:endParaRPr>
          </a:p>
        </p:txBody>
      </p:sp>
      <p:pic>
        <p:nvPicPr>
          <p:cNvPr id="4" name="Picture 3" descr="A logo with a smile&#10;&#10;AI-generated content may be incorrect.">
            <a:extLst>
              <a:ext uri="{FF2B5EF4-FFF2-40B4-BE49-F238E27FC236}">
                <a16:creationId xmlns:a16="http://schemas.microsoft.com/office/drawing/2014/main" id="{EB361471-A705-4ECC-31C9-CDB9EB1FA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244" y="481425"/>
            <a:ext cx="1537792" cy="11010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6B2C15-0487-741E-AEB6-EECE01FB6755}"/>
              </a:ext>
            </a:extLst>
          </p:cNvPr>
          <p:cNvSpPr txBox="1"/>
          <p:nvPr/>
        </p:nvSpPr>
        <p:spPr>
          <a:xfrm>
            <a:off x="681064" y="3314637"/>
            <a:ext cx="5914054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b="1" dirty="0">
                <a:latin typeface="Corbel"/>
                <a:ea typeface="+mn-lt"/>
                <a:cs typeface="+mn-lt"/>
              </a:rPr>
              <a:t>DynamoDB: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</a:rPr>
              <a:t>Data is stored in distributed, replicated storage across multiple partitions and Availability Zones for high availability.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</a:rPr>
              <a:t>Automatic data replication ensures fault.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</a:rPr>
              <a:t>On-demand backup &amp; restore protects data.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</a:rPr>
              <a:t>DynamoDB Streams capture real-time data changes and can trigger AWS Lambda or feed into Amazon Kinesis.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>
                <a:latin typeface="Corbel"/>
              </a:rPr>
              <a:t>Integration with Amazon Redshift for analytics.</a:t>
            </a:r>
          </a:p>
          <a:p>
            <a:pPr algn="just"/>
            <a:endParaRPr lang="en-US" dirty="0">
              <a:latin typeface="Corbel"/>
            </a:endParaRPr>
          </a:p>
          <a:p>
            <a:pPr algn="just"/>
            <a:endParaRPr lang="en-US" dirty="0">
              <a:latin typeface="Corbel"/>
            </a:endParaRPr>
          </a:p>
        </p:txBody>
      </p:sp>
      <p:pic>
        <p:nvPicPr>
          <p:cNvPr id="9" name="Picture 8" descr="A diagram of a cloud&#10;&#10;AI-generated content may be incorrect.">
            <a:extLst>
              <a:ext uri="{FF2B5EF4-FFF2-40B4-BE49-F238E27FC236}">
                <a16:creationId xmlns:a16="http://schemas.microsoft.com/office/drawing/2014/main" id="{0FF23399-0376-CCEB-6BD2-9BE0B414A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118" y="3282885"/>
            <a:ext cx="5080318" cy="319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765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5EDEA9-BD07-9541-0F2C-7A8D8706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CE4E1C7-0D30-CCA6-83F7-38BA99607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95B194-8F17-9F3B-D60A-6ECEB28E9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C7B488D-7F3C-83E7-07D5-2063225E8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21916D-517E-518F-6B52-1F626BB379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br>
              <a:rPr lang="en-US" sz="6600" cap="all" dirty="0">
                <a:ea typeface="+mj-lt"/>
                <a:cs typeface="+mj-lt"/>
              </a:rPr>
            </a:br>
            <a:r>
              <a:rPr lang="en-US" sz="6600" cap="all" dirty="0">
                <a:ea typeface="+mj-lt"/>
                <a:cs typeface="+mj-lt"/>
              </a:rPr>
              <a:t>Google Cloud Databases Overview</a:t>
            </a:r>
            <a:endParaRPr lang="en-US" dirty="0"/>
          </a:p>
          <a:p>
            <a:endParaRPr lang="en-US" sz="6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115750-48B8-D1D0-0A2E-8F3C8D1EAE2A}"/>
              </a:ext>
            </a:extLst>
          </p:cNvPr>
          <p:cNvSpPr txBox="1"/>
          <p:nvPr/>
        </p:nvSpPr>
        <p:spPr>
          <a:xfrm>
            <a:off x="680575" y="1942658"/>
            <a:ext cx="1084512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dirty="0">
                <a:solidFill>
                  <a:srgbClr val="0F1040"/>
                </a:solidFill>
                <a:latin typeface="Corbel"/>
                <a:ea typeface="+mn-lt"/>
                <a:cs typeface="+mn-lt"/>
              </a:rPr>
              <a:t>All Google Cloud databases run on </a:t>
            </a:r>
            <a:r>
              <a:rPr lang="en-US" b="1" dirty="0">
                <a:solidFill>
                  <a:srgbClr val="0F1040"/>
                </a:solidFill>
                <a:latin typeface="Corbel"/>
                <a:ea typeface="+mn-lt"/>
                <a:cs typeface="+mn-lt"/>
              </a:rPr>
              <a:t>Google’s global infrastructure</a:t>
            </a:r>
            <a:r>
              <a:rPr lang="en-US" dirty="0">
                <a:solidFill>
                  <a:srgbClr val="0F1040"/>
                </a:solidFill>
                <a:latin typeface="Corbel"/>
                <a:ea typeface="+mn-lt"/>
                <a:cs typeface="+mn-lt"/>
              </a:rPr>
              <a:t> (data centers in multiple regions).</a:t>
            </a:r>
            <a:endParaRPr lang="en-US" dirty="0">
              <a:latin typeface="Corbel"/>
              <a:ea typeface="+mn-lt"/>
              <a:cs typeface="+mn-lt"/>
            </a:endParaRPr>
          </a:p>
          <a:p>
            <a:pPr algn="just"/>
            <a:r>
              <a:rPr lang="en-US" dirty="0">
                <a:solidFill>
                  <a:srgbClr val="0F1040"/>
                </a:solidFill>
                <a:latin typeface="Corbel"/>
                <a:ea typeface="+mn-lt"/>
                <a:cs typeface="+mn-lt"/>
              </a:rPr>
              <a:t>Databases are provided as </a:t>
            </a:r>
            <a:r>
              <a:rPr lang="en-US" b="1" dirty="0">
                <a:solidFill>
                  <a:srgbClr val="0F1040"/>
                </a:solidFill>
                <a:latin typeface="Corbel"/>
                <a:ea typeface="+mn-lt"/>
                <a:cs typeface="+mn-lt"/>
              </a:rPr>
              <a:t>managed services</a:t>
            </a:r>
            <a:r>
              <a:rPr lang="en-US" dirty="0">
                <a:solidFill>
                  <a:srgbClr val="0F1040"/>
                </a:solidFill>
                <a:latin typeface="Corbel"/>
                <a:ea typeface="+mn-lt"/>
                <a:cs typeface="+mn-lt"/>
              </a:rPr>
              <a:t> — no need to manage physical servers.</a:t>
            </a:r>
            <a:endParaRPr lang="en-US" dirty="0">
              <a:solidFill>
                <a:srgbClr val="000000"/>
              </a:solidFill>
              <a:latin typeface="Corbel"/>
              <a:ea typeface="+mn-lt"/>
              <a:cs typeface="+mn-lt"/>
            </a:endParaRPr>
          </a:p>
          <a:p>
            <a:pPr algn="just"/>
            <a:r>
              <a:rPr lang="en-US" dirty="0">
                <a:solidFill>
                  <a:srgbClr val="0F1040"/>
                </a:solidFill>
                <a:latin typeface="Corbel"/>
                <a:ea typeface="+mn-lt"/>
                <a:cs typeface="+mn-lt"/>
              </a:rPr>
              <a:t>High availability through </a:t>
            </a:r>
            <a:r>
              <a:rPr lang="en-US" b="1" dirty="0">
                <a:solidFill>
                  <a:srgbClr val="0F1040"/>
                </a:solidFill>
                <a:latin typeface="Corbel"/>
                <a:ea typeface="+mn-lt"/>
                <a:cs typeface="+mn-lt"/>
              </a:rPr>
              <a:t>replication</a:t>
            </a:r>
            <a:r>
              <a:rPr lang="en-US" dirty="0">
                <a:solidFill>
                  <a:srgbClr val="0F1040"/>
                </a:solidFill>
                <a:latin typeface="Corbel"/>
                <a:ea typeface="+mn-lt"/>
                <a:cs typeface="+mn-lt"/>
              </a:rPr>
              <a:t> across zones/regions.</a:t>
            </a:r>
            <a:endParaRPr lang="en-US" dirty="0">
              <a:latin typeface="Corbel"/>
              <a:ea typeface="+mn-lt"/>
              <a:cs typeface="+mn-lt"/>
            </a:endParaRPr>
          </a:p>
        </p:txBody>
      </p:sp>
      <p:pic>
        <p:nvPicPr>
          <p:cNvPr id="5" name="Picture 4" descr="A logo of a cloud&#10;&#10;AI-generated content may be incorrect.">
            <a:extLst>
              <a:ext uri="{FF2B5EF4-FFF2-40B4-BE49-F238E27FC236}">
                <a16:creationId xmlns:a16="http://schemas.microsoft.com/office/drawing/2014/main" id="{508A7BDD-A73A-A639-C5E2-61D8981E7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187" y="363753"/>
            <a:ext cx="1263737" cy="1301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99813D-F1DA-3791-DB46-CF751B204399}"/>
              </a:ext>
            </a:extLst>
          </p:cNvPr>
          <p:cNvSpPr txBox="1"/>
          <p:nvPr/>
        </p:nvSpPr>
        <p:spPr>
          <a:xfrm>
            <a:off x="835933" y="3135218"/>
            <a:ext cx="5158467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Wingdings"/>
              <a:buChar char="q"/>
            </a:pPr>
            <a:r>
              <a:rPr lang="en-US" b="1" dirty="0">
                <a:latin typeface="Corbel"/>
              </a:rPr>
              <a:t>Relational Databases (SQL)</a:t>
            </a:r>
            <a:endParaRPr lang="en-US" dirty="0">
              <a:latin typeface="Corbel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  <a:ea typeface="+mn-lt"/>
                <a:cs typeface="+mn-lt"/>
              </a:rPr>
              <a:t>Cloud SQL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orbel"/>
                <a:ea typeface="+mn-lt"/>
                <a:cs typeface="+mn-lt"/>
              </a:rPr>
              <a:t>Managed relational DB service</a:t>
            </a:r>
            <a:endParaRPr lang="en-US" dirty="0">
              <a:latin typeface="Corbel"/>
            </a:endParaRPr>
          </a:p>
          <a:p>
            <a:pPr marL="742950" lvl="1" indent="-285750" algn="just">
              <a:buFont typeface="Arial"/>
              <a:buChar char="•"/>
            </a:pPr>
            <a:r>
              <a:rPr lang="en-US" dirty="0">
                <a:latin typeface="Corbel"/>
                <a:ea typeface="+mn-lt"/>
                <a:cs typeface="+mn-lt"/>
              </a:rPr>
              <a:t>Supports </a:t>
            </a:r>
            <a:r>
              <a:rPr lang="en-US" b="1" dirty="0">
                <a:latin typeface="Corbel"/>
                <a:ea typeface="+mn-lt"/>
                <a:cs typeface="+mn-lt"/>
              </a:rPr>
              <a:t>MySQL, PostgreSQL, SQL Server</a:t>
            </a:r>
            <a:endParaRPr lang="en-US" dirty="0">
              <a:latin typeface="Corbel"/>
            </a:endParaRPr>
          </a:p>
          <a:p>
            <a:pPr marL="742950" lvl="1" indent="-285750" algn="just">
              <a:buFont typeface="Arial"/>
              <a:buChar char="•"/>
            </a:pPr>
            <a:r>
              <a:rPr lang="en-US" dirty="0">
                <a:latin typeface="Corbel"/>
                <a:ea typeface="+mn-lt"/>
                <a:cs typeface="+mn-lt"/>
              </a:rPr>
              <a:t>Use case: traditional apps, ERP, finance</a:t>
            </a:r>
            <a:endParaRPr lang="en-US" dirty="0">
              <a:latin typeface="Corbel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  <a:ea typeface="+mn-lt"/>
                <a:cs typeface="+mn-lt"/>
              </a:rPr>
              <a:t>Cloud Spanner</a:t>
            </a:r>
            <a:endParaRPr lang="en-US" dirty="0">
              <a:latin typeface="Corbel"/>
            </a:endParaRPr>
          </a:p>
          <a:p>
            <a:pPr marL="742950" lvl="1" indent="-285750" algn="just">
              <a:buFont typeface="Arial"/>
              <a:buChar char="•"/>
            </a:pPr>
            <a:r>
              <a:rPr lang="en-US" b="1" dirty="0">
                <a:latin typeface="Corbel"/>
                <a:ea typeface="+mn-lt"/>
                <a:cs typeface="+mn-lt"/>
              </a:rPr>
              <a:t>Relational + globally distributed</a:t>
            </a:r>
            <a:endParaRPr lang="en-US" dirty="0">
              <a:latin typeface="Corbel"/>
            </a:endParaRPr>
          </a:p>
          <a:p>
            <a:pPr marL="742950" lvl="1" indent="-285750" algn="just">
              <a:buFont typeface="Arial"/>
              <a:buChar char="•"/>
            </a:pPr>
            <a:r>
              <a:rPr lang="en-US" dirty="0">
                <a:latin typeface="Corbel"/>
                <a:ea typeface="+mn-lt"/>
                <a:cs typeface="+mn-lt"/>
              </a:rPr>
              <a:t>Horizontal scaling + strong consistency</a:t>
            </a:r>
            <a:endParaRPr lang="en-US" dirty="0">
              <a:latin typeface="Corbel"/>
            </a:endParaRPr>
          </a:p>
          <a:p>
            <a:pPr marL="742950" lvl="1" indent="-285750" algn="just">
              <a:buFont typeface="Arial"/>
              <a:buChar char="•"/>
            </a:pPr>
            <a:r>
              <a:rPr lang="en-US" dirty="0">
                <a:latin typeface="Corbel"/>
                <a:ea typeface="+mn-lt"/>
                <a:cs typeface="+mn-lt"/>
              </a:rPr>
              <a:t>Use case: banking, retail, large-scale systems</a:t>
            </a:r>
            <a:endParaRPr lang="en-US" dirty="0">
              <a:latin typeface="Corbel"/>
            </a:endParaRPr>
          </a:p>
          <a:p>
            <a:pPr algn="just"/>
            <a:endParaRPr lang="en-US" dirty="0">
              <a:latin typeface="Corbe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7F7809-9E72-256A-8B3A-B8E096C7985F}"/>
              </a:ext>
            </a:extLst>
          </p:cNvPr>
          <p:cNvSpPr txBox="1"/>
          <p:nvPr/>
        </p:nvSpPr>
        <p:spPr>
          <a:xfrm>
            <a:off x="6429116" y="3142987"/>
            <a:ext cx="5082309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Wingdings"/>
              <a:buChar char="q"/>
            </a:pPr>
            <a:r>
              <a:rPr lang="en-US" b="1" dirty="0">
                <a:latin typeface="Corbel"/>
              </a:rPr>
              <a:t>Non-Relational Databases (NoSQL)</a:t>
            </a:r>
            <a:endParaRPr lang="en-US" dirty="0">
              <a:latin typeface="Corbel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b="1" dirty="0" err="1">
                <a:latin typeface="Corbel"/>
                <a:ea typeface="+mn-lt"/>
                <a:cs typeface="+mn-lt"/>
              </a:rPr>
              <a:t>Firestore</a:t>
            </a:r>
            <a:endParaRPr lang="en-US" b="1" dirty="0">
              <a:latin typeface="Corbe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orbel"/>
                <a:ea typeface="+mn-lt"/>
                <a:cs typeface="+mn-lt"/>
              </a:rPr>
              <a:t>Document-based NoSQL</a:t>
            </a:r>
            <a:endParaRPr lang="en-US" dirty="0">
              <a:latin typeface="Corbe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orbel"/>
                <a:ea typeface="+mn-lt"/>
                <a:cs typeface="+mn-lt"/>
              </a:rPr>
              <a:t>Real-time sync (great for mobile/web apps)</a:t>
            </a:r>
            <a:endParaRPr lang="en-US" dirty="0">
              <a:latin typeface="Corbel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b="1" dirty="0">
                <a:latin typeface="Corbel"/>
                <a:ea typeface="+mn-lt"/>
                <a:cs typeface="+mn-lt"/>
              </a:rPr>
              <a:t>Bigtable</a:t>
            </a:r>
            <a:endParaRPr lang="en-US" b="1" dirty="0">
              <a:latin typeface="Corbe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orbel"/>
                <a:ea typeface="+mn-lt"/>
                <a:cs typeface="+mn-lt"/>
              </a:rPr>
              <a:t>Wide-column NoSQL</a:t>
            </a:r>
            <a:endParaRPr lang="en-US" dirty="0">
              <a:latin typeface="Corbe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orbel"/>
                <a:ea typeface="+mn-lt"/>
                <a:cs typeface="+mn-lt"/>
              </a:rPr>
              <a:t>Petabyte-scale, high throughput</a:t>
            </a:r>
            <a:endParaRPr lang="en-US" dirty="0">
              <a:latin typeface="Corbe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orbel"/>
                <a:ea typeface="+mn-lt"/>
                <a:cs typeface="+mn-lt"/>
              </a:rPr>
              <a:t>Use case: IoT, analytics, time-series data</a:t>
            </a:r>
            <a:endParaRPr lang="en-US" dirty="0">
              <a:latin typeface="Corbel"/>
            </a:endParaRPr>
          </a:p>
          <a:p>
            <a:pPr marL="285750" indent="-285750" algn="just">
              <a:buFont typeface="Wingdings"/>
              <a:buChar char="q"/>
            </a:pPr>
            <a:endParaRPr lang="en-US" b="1" dirty="0">
              <a:latin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849336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B11DE2-A259-5061-50F8-40864F7AF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3F59557-07EB-E31F-402A-DA04DBACB6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2C56370-1DE9-0167-11FB-4B5FB0D1C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8F6CB6EA-5060-A765-CA58-0E069F5EA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D8B961-1936-DEBB-D4D7-249CD3F484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br>
              <a:rPr lang="en-US" sz="6600" cap="all" dirty="0">
                <a:ea typeface="+mj-lt"/>
                <a:cs typeface="+mj-lt"/>
              </a:rPr>
            </a:br>
            <a:r>
              <a:rPr lang="en-US" sz="6600" cap="all" dirty="0">
                <a:ea typeface="+mj-lt"/>
                <a:cs typeface="+mj-lt"/>
              </a:rPr>
              <a:t>Google Cloud - Cloud SQL</a:t>
            </a:r>
            <a:endParaRPr lang="en-US" dirty="0"/>
          </a:p>
          <a:p>
            <a:endParaRPr lang="en-US" sz="6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86CCD5-DA0A-140B-946A-2B5596715238}"/>
              </a:ext>
            </a:extLst>
          </p:cNvPr>
          <p:cNvSpPr txBox="1"/>
          <p:nvPr/>
        </p:nvSpPr>
        <p:spPr>
          <a:xfrm>
            <a:off x="680575" y="1942658"/>
            <a:ext cx="1084512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1600" dirty="0">
                <a:latin typeface="Corbel"/>
                <a:ea typeface="+mn-lt"/>
                <a:cs typeface="+mn-lt"/>
              </a:rPr>
              <a:t>Google Cloud SQL is a fully managed relational database service that supports MySQL, PostgreSQL, and SQL Server.</a:t>
            </a:r>
          </a:p>
          <a:p>
            <a:pPr algn="just"/>
            <a:r>
              <a:rPr lang="en-US" sz="1600" dirty="0">
                <a:latin typeface="Corbel"/>
                <a:ea typeface="+mn-lt"/>
                <a:cs typeface="+mn-lt"/>
              </a:rPr>
              <a:t>It handles backups, replication, updates, and failover automatically so you don’t need to manage servers.</a:t>
            </a:r>
          </a:p>
          <a:p>
            <a:pPr algn="just"/>
            <a:r>
              <a:rPr lang="en-US" sz="1600" dirty="0">
                <a:latin typeface="Corbel"/>
                <a:ea typeface="+mn-lt"/>
                <a:cs typeface="+mn-lt"/>
              </a:rPr>
              <a:t>It integrates with other Google Cloud services like </a:t>
            </a:r>
            <a:r>
              <a:rPr lang="en-US" sz="1600" dirty="0" err="1">
                <a:latin typeface="Corbel"/>
                <a:ea typeface="+mn-lt"/>
                <a:cs typeface="+mn-lt"/>
              </a:rPr>
              <a:t>BigQuery</a:t>
            </a:r>
            <a:r>
              <a:rPr lang="en-US" sz="1600" dirty="0">
                <a:latin typeface="Corbel"/>
                <a:ea typeface="+mn-lt"/>
                <a:cs typeface="+mn-lt"/>
              </a:rPr>
              <a:t> and Cloud Storage for analytics and data management.</a:t>
            </a:r>
          </a:p>
        </p:txBody>
      </p:sp>
      <p:pic>
        <p:nvPicPr>
          <p:cNvPr id="5" name="Picture 4" descr="A logo of a cloud&#10;&#10;AI-generated content may be incorrect.">
            <a:extLst>
              <a:ext uri="{FF2B5EF4-FFF2-40B4-BE49-F238E27FC236}">
                <a16:creationId xmlns:a16="http://schemas.microsoft.com/office/drawing/2014/main" id="{265CAF7A-C65C-A5DB-229F-F404C0A7F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187" y="363753"/>
            <a:ext cx="1263737" cy="1301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80D09E-E16B-B696-DB8F-EB5CE53E5B1A}"/>
              </a:ext>
            </a:extLst>
          </p:cNvPr>
          <p:cNvSpPr txBox="1"/>
          <p:nvPr/>
        </p:nvSpPr>
        <p:spPr>
          <a:xfrm>
            <a:off x="686189" y="3151188"/>
            <a:ext cx="6420394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202124"/>
                </a:solidFill>
                <a:latin typeface="Corbel"/>
                <a:ea typeface="Roboto"/>
                <a:cs typeface="Roboto"/>
              </a:rPr>
              <a:t>Google Cloud SQL: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202124"/>
                </a:solidFill>
                <a:latin typeface="Corbel"/>
                <a:ea typeface="Roboto"/>
                <a:cs typeface="Roboto"/>
              </a:rPr>
              <a:t>Provides managed database instances (MySQL, PostgreSQL, SQL Server).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202124"/>
                </a:solidFill>
                <a:latin typeface="Corbel"/>
                <a:ea typeface="Roboto"/>
                <a:cs typeface="Roboto"/>
              </a:rPr>
              <a:t>Supports primary instance with read replicas for scaling reads.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202124"/>
                </a:solidFill>
                <a:latin typeface="Corbel"/>
                <a:ea typeface="Roboto"/>
                <a:cs typeface="Roboto"/>
              </a:rPr>
              <a:t>Automated backups &amp; point-in-time recovery.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202124"/>
                </a:solidFill>
                <a:latin typeface="Corbel"/>
                <a:ea typeface="Roboto"/>
                <a:cs typeface="Roboto"/>
              </a:rPr>
              <a:t>High availability with multi-zone failover.</a:t>
            </a:r>
          </a:p>
          <a:p>
            <a:pPr lvl="1"/>
            <a:endParaRPr lang="en-US" sz="1600" b="1" dirty="0">
              <a:solidFill>
                <a:srgbClr val="202124"/>
              </a:solidFill>
              <a:latin typeface="Corbel"/>
              <a:ea typeface="Roboto"/>
              <a:cs typeface="Roboto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202124"/>
                </a:solidFill>
                <a:latin typeface="Corbel"/>
                <a:ea typeface="Roboto"/>
                <a:cs typeface="Roboto"/>
              </a:rPr>
              <a:t>Integrations: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202124"/>
                </a:solidFill>
                <a:latin typeface="Corbel"/>
                <a:ea typeface="Roboto"/>
                <a:cs typeface="Roboto"/>
              </a:rPr>
              <a:t>Works with </a:t>
            </a:r>
            <a:r>
              <a:rPr lang="en-US" sz="1600" dirty="0" err="1">
                <a:solidFill>
                  <a:srgbClr val="202124"/>
                </a:solidFill>
                <a:latin typeface="Corbel"/>
                <a:ea typeface="Roboto"/>
                <a:cs typeface="Roboto"/>
              </a:rPr>
              <a:t>BigQuery</a:t>
            </a:r>
            <a:r>
              <a:rPr lang="en-US" sz="1600" dirty="0">
                <a:solidFill>
                  <a:srgbClr val="202124"/>
                </a:solidFill>
                <a:latin typeface="Corbel"/>
                <a:ea typeface="Roboto"/>
                <a:cs typeface="Roboto"/>
              </a:rPr>
              <a:t> for analytics.</a:t>
            </a:r>
            <a:endParaRPr lang="en-US" sz="1600" b="1" dirty="0">
              <a:solidFill>
                <a:srgbClr val="202124"/>
              </a:solidFill>
              <a:latin typeface="Corbel"/>
              <a:ea typeface="Roboto"/>
              <a:cs typeface="Roboto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202124"/>
                </a:solidFill>
                <a:latin typeface="Corbel"/>
                <a:ea typeface="Roboto"/>
                <a:cs typeface="Roboto"/>
              </a:rPr>
              <a:t>Triggers event/data pipelines.</a:t>
            </a:r>
            <a:endParaRPr lang="en-US" sz="1600" b="1" dirty="0">
              <a:solidFill>
                <a:srgbClr val="202124"/>
              </a:solidFill>
              <a:latin typeface="Corbel"/>
              <a:ea typeface="Roboto"/>
              <a:cs typeface="Roboto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202124"/>
                </a:solidFill>
                <a:latin typeface="Corbel"/>
                <a:ea typeface="Roboto"/>
                <a:cs typeface="Roboto"/>
              </a:rPr>
              <a:t>Stores backups or exports in Cloud Storage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202124"/>
              </a:solidFill>
              <a:latin typeface="Corbel"/>
              <a:ea typeface="Roboto"/>
              <a:cs typeface="Roboto"/>
            </a:endParaRPr>
          </a:p>
        </p:txBody>
      </p:sp>
      <p:pic>
        <p:nvPicPr>
          <p:cNvPr id="17" name="Picture 16" descr="A diagram of a cloud computing structure&#10;&#10;AI-generated content may be incorrect.">
            <a:extLst>
              <a:ext uri="{FF2B5EF4-FFF2-40B4-BE49-F238E27FC236}">
                <a16:creationId xmlns:a16="http://schemas.microsoft.com/office/drawing/2014/main" id="{5885295D-7974-36E1-49EF-5F570BA3BD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583" y="2893278"/>
            <a:ext cx="4399228" cy="380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110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C92B02-BC01-4EF6-3B33-A808F3128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EE9E6C-BE29-0617-B8B8-7E4E51D91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775DB78-1355-72E1-CC91-170D48568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CF630830-8A1D-DF6A-AB82-4CDD04DFF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BF92BA-12B6-2686-CDE9-59DE687B1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br>
              <a:rPr lang="en-US" sz="6600" cap="all" dirty="0">
                <a:ea typeface="+mj-lt"/>
                <a:cs typeface="+mj-lt"/>
              </a:rPr>
            </a:br>
            <a:r>
              <a:rPr lang="en-US" sz="6600" cap="all" dirty="0">
                <a:ea typeface="+mj-lt"/>
                <a:cs typeface="+mj-lt"/>
              </a:rPr>
              <a:t>Google Cloud - </a:t>
            </a:r>
            <a:r>
              <a:rPr lang="en-US" sz="6600" cap="all" dirty="0" err="1">
                <a:ea typeface="+mj-lt"/>
                <a:cs typeface="+mj-lt"/>
              </a:rPr>
              <a:t>Firestore</a:t>
            </a:r>
            <a:endParaRPr lang="en-US" dirty="0" err="1"/>
          </a:p>
          <a:p>
            <a:endParaRPr lang="en-US" sz="6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9CA6E6-158E-34D7-C6C8-873693E9E19E}"/>
              </a:ext>
            </a:extLst>
          </p:cNvPr>
          <p:cNvSpPr txBox="1"/>
          <p:nvPr/>
        </p:nvSpPr>
        <p:spPr>
          <a:xfrm>
            <a:off x="680575" y="1942658"/>
            <a:ext cx="1084512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dirty="0">
                <a:latin typeface="Corbel"/>
                <a:ea typeface="+mn-lt"/>
                <a:cs typeface="+mn-lt"/>
              </a:rPr>
              <a:t>Google Cloud </a:t>
            </a:r>
            <a:r>
              <a:rPr lang="en-US" dirty="0" err="1">
                <a:latin typeface="Corbel"/>
                <a:ea typeface="+mn-lt"/>
                <a:cs typeface="+mn-lt"/>
              </a:rPr>
              <a:t>Firestore</a:t>
            </a:r>
            <a:r>
              <a:rPr lang="en-US" dirty="0">
                <a:latin typeface="Corbel"/>
                <a:ea typeface="+mn-lt"/>
                <a:cs typeface="+mn-lt"/>
              </a:rPr>
              <a:t> is a NoSQL document database for web and mobile apps.</a:t>
            </a:r>
          </a:p>
          <a:p>
            <a:pPr algn="just"/>
            <a:r>
              <a:rPr lang="en-US" dirty="0">
                <a:latin typeface="Corbel"/>
                <a:ea typeface="+mn-lt"/>
                <a:cs typeface="+mn-lt"/>
              </a:rPr>
              <a:t>It offers real-time synchronization and offline support, so data stays updated across devices instantly.</a:t>
            </a:r>
          </a:p>
          <a:p>
            <a:pPr algn="just"/>
            <a:r>
              <a:rPr lang="en-US" dirty="0">
                <a:latin typeface="Corbel"/>
                <a:ea typeface="+mn-lt"/>
                <a:cs typeface="+mn-lt"/>
              </a:rPr>
              <a:t>It’s scalable, serverless, and secure, with easy integration into Google Cloud services.</a:t>
            </a:r>
          </a:p>
        </p:txBody>
      </p:sp>
      <p:pic>
        <p:nvPicPr>
          <p:cNvPr id="5" name="Picture 4" descr="A logo of a cloud&#10;&#10;AI-generated content may be incorrect.">
            <a:extLst>
              <a:ext uri="{FF2B5EF4-FFF2-40B4-BE49-F238E27FC236}">
                <a16:creationId xmlns:a16="http://schemas.microsoft.com/office/drawing/2014/main" id="{C9D0593A-A228-12C6-BCCF-B01BA056B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187" y="363753"/>
            <a:ext cx="1263737" cy="1301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136BCE-60AC-3B47-D0EC-A38474CB4F26}"/>
              </a:ext>
            </a:extLst>
          </p:cNvPr>
          <p:cNvSpPr txBox="1"/>
          <p:nvPr/>
        </p:nvSpPr>
        <p:spPr>
          <a:xfrm>
            <a:off x="680575" y="3355431"/>
            <a:ext cx="5941479" cy="23391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Wingdings"/>
              <a:buChar char="q"/>
            </a:pPr>
            <a:r>
              <a:rPr lang="en-US" b="1" dirty="0" err="1">
                <a:solidFill>
                  <a:srgbClr val="202124"/>
                </a:solidFill>
                <a:latin typeface="Corbel"/>
                <a:ea typeface="+mn-lt"/>
                <a:cs typeface="+mn-lt"/>
              </a:rPr>
              <a:t>Firestore</a:t>
            </a:r>
            <a:r>
              <a:rPr lang="en-US" b="1" dirty="0">
                <a:solidFill>
                  <a:srgbClr val="202124"/>
                </a:solidFill>
                <a:latin typeface="Corbel"/>
                <a:ea typeface="+mn-lt"/>
                <a:cs typeface="+mn-lt"/>
              </a:rPr>
              <a:t> Database Core:</a:t>
            </a:r>
            <a:endParaRPr lang="en-US" sz="1600" b="1" dirty="0">
              <a:solidFill>
                <a:srgbClr val="202124"/>
              </a:solidFill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Corbel"/>
                <a:ea typeface="+mn-lt"/>
                <a:cs typeface="+mn-lt"/>
              </a:rPr>
              <a:t>Distributed Storage</a:t>
            </a:r>
            <a:r>
              <a:rPr lang="en-US" sz="1600" dirty="0">
                <a:latin typeface="Corbel"/>
                <a:ea typeface="+mn-lt"/>
                <a:cs typeface="+mn-lt"/>
              </a:rPr>
              <a:t> stores documents and collections.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Corbel"/>
                <a:ea typeface="+mn-lt"/>
                <a:cs typeface="+mn-lt"/>
              </a:rPr>
              <a:t>Real-time Synchronization Engine </a:t>
            </a:r>
            <a:r>
              <a:rPr lang="en-US" sz="1600" dirty="0">
                <a:latin typeface="Corbel"/>
                <a:ea typeface="+mn-lt"/>
                <a:cs typeface="+mn-lt"/>
              </a:rPr>
              <a:t>keeps data updated instantly across clients.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Corbel"/>
                <a:ea typeface="+mn-lt"/>
                <a:cs typeface="+mn-lt"/>
              </a:rPr>
              <a:t>Query Processing &amp; Indexing </a:t>
            </a:r>
            <a:r>
              <a:rPr lang="en-US" sz="1600" dirty="0">
                <a:latin typeface="Corbel"/>
                <a:ea typeface="+mn-lt"/>
                <a:cs typeface="+mn-lt"/>
              </a:rPr>
              <a:t>supports fast searches.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Corbel"/>
                <a:ea typeface="+mn-lt"/>
                <a:cs typeface="+mn-lt"/>
              </a:rPr>
              <a:t>Security &amp; IAM </a:t>
            </a:r>
            <a:r>
              <a:rPr lang="en-US" sz="1600" dirty="0">
                <a:latin typeface="Corbel"/>
                <a:ea typeface="+mn-lt"/>
                <a:cs typeface="+mn-lt"/>
              </a:rPr>
              <a:t>manages authentication and access.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Corbel"/>
                <a:ea typeface="+mn-lt"/>
                <a:cs typeface="+mn-lt"/>
              </a:rPr>
              <a:t>Backup &amp; Recovery </a:t>
            </a:r>
            <a:r>
              <a:rPr lang="en-US" sz="1600" dirty="0">
                <a:latin typeface="Corbel"/>
                <a:ea typeface="+mn-lt"/>
                <a:cs typeface="+mn-lt"/>
              </a:rPr>
              <a:t>ensures reliability.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Corbel"/>
                <a:ea typeface="+mn-lt"/>
                <a:cs typeface="+mn-lt"/>
              </a:rPr>
              <a:t>Global Infrastructure: </a:t>
            </a:r>
            <a:r>
              <a:rPr lang="en-US" sz="1600" dirty="0">
                <a:latin typeface="Corbel"/>
                <a:ea typeface="+mn-lt"/>
                <a:cs typeface="+mn-lt"/>
              </a:rPr>
              <a:t>Data is replicated across regions and availability zones for performance and fault tolerance.</a:t>
            </a:r>
          </a:p>
        </p:txBody>
      </p:sp>
      <p:pic>
        <p:nvPicPr>
          <p:cNvPr id="7" name="Picture 6" descr="A diagram of a cloud computing structure&#10;&#10;AI-generated content may be incorrect.">
            <a:extLst>
              <a:ext uri="{FF2B5EF4-FFF2-40B4-BE49-F238E27FC236}">
                <a16:creationId xmlns:a16="http://schemas.microsoft.com/office/drawing/2014/main" id="{379DD690-CD07-2BF7-3465-878487E3FE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054" y="2843157"/>
            <a:ext cx="4740899" cy="3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714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5005FD-787E-FD49-D467-0AE62C355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hart with text and images&#10;&#10;AI-generated content may be incorrect.">
            <a:extLst>
              <a:ext uri="{FF2B5EF4-FFF2-40B4-BE49-F238E27FC236}">
                <a16:creationId xmlns:a16="http://schemas.microsoft.com/office/drawing/2014/main" id="{403252BD-9075-974F-0EAE-F20F8328D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34178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227</TotalTime>
  <Words>1357</Words>
  <Application>Microsoft Office PowerPoint</Application>
  <PresentationFormat>Widescreen</PresentationFormat>
  <Paragraphs>135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Corbel</vt:lpstr>
      <vt:lpstr>Courier New</vt:lpstr>
      <vt:lpstr>The Hand Bold</vt:lpstr>
      <vt:lpstr>The Serif Hand Black</vt:lpstr>
      <vt:lpstr>Wingdings</vt:lpstr>
      <vt:lpstr>Wingdings,Sans-Serif</vt:lpstr>
      <vt:lpstr>SketchyVTI</vt:lpstr>
      <vt:lpstr>Cloud Databases: AWS, Google Cloud &amp; Azure</vt:lpstr>
      <vt:lpstr> Introduction to Cloud Databases </vt:lpstr>
      <vt:lpstr> AWS Databases Overview </vt:lpstr>
      <vt:lpstr> Aws - RDS (Relational Database) </vt:lpstr>
      <vt:lpstr> Aws - DynamoDB(Nosql) </vt:lpstr>
      <vt:lpstr> Google Cloud Databases Overview </vt:lpstr>
      <vt:lpstr> Google Cloud - Cloud SQL </vt:lpstr>
      <vt:lpstr> Google Cloud - Firestore </vt:lpstr>
      <vt:lpstr>PowerPoint Presentation</vt:lpstr>
      <vt:lpstr> Azure Databases Overview </vt:lpstr>
      <vt:lpstr> Azure - SQL Database </vt:lpstr>
      <vt:lpstr> Azure - cosmos db </vt:lpstr>
      <vt:lpstr>PowerPoint Presentation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AKSHIT SONANI</cp:lastModifiedBy>
  <cp:revision>669</cp:revision>
  <cp:lastPrinted>2025-09-13T03:25:57Z</cp:lastPrinted>
  <dcterms:created xsi:type="dcterms:W3CDTF">2025-09-12T17:54:40Z</dcterms:created>
  <dcterms:modified xsi:type="dcterms:W3CDTF">2025-09-15T04:41:05Z</dcterms:modified>
</cp:coreProperties>
</file>

<file path=docProps/thumbnail.jpeg>
</file>